
<file path=[Content_Types].xml><?xml version="1.0" encoding="utf-8"?>
<Types xmlns="http://schemas.openxmlformats.org/package/2006/content-types">
  <Default Extension="emf" ContentType="image/x-emf"/>
  <Default Extension="gif" ContentType="image/gif"/>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xml" ContentType="application/vnd.openxmlformats-officedocument.presentationml.tags+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67" r:id="rId6"/>
    <p:sldMasterId id="2147483672" r:id="rId7"/>
  </p:sldMasterIdLst>
  <p:notesMasterIdLst>
    <p:notesMasterId r:id="rId45"/>
  </p:notesMasterIdLst>
  <p:sldIdLst>
    <p:sldId id="261" r:id="rId8"/>
    <p:sldId id="262" r:id="rId9"/>
    <p:sldId id="291" r:id="rId10"/>
    <p:sldId id="2147480230" r:id="rId11"/>
    <p:sldId id="256" r:id="rId12"/>
    <p:sldId id="374" r:id="rId13"/>
    <p:sldId id="377" r:id="rId14"/>
    <p:sldId id="378" r:id="rId15"/>
    <p:sldId id="384" r:id="rId16"/>
    <p:sldId id="385" r:id="rId17"/>
    <p:sldId id="386" r:id="rId18"/>
    <p:sldId id="387" r:id="rId19"/>
    <p:sldId id="388" r:id="rId20"/>
    <p:sldId id="369" r:id="rId21"/>
    <p:sldId id="486" r:id="rId22"/>
    <p:sldId id="2147481061" r:id="rId23"/>
    <p:sldId id="2147481032" r:id="rId24"/>
    <p:sldId id="2147481035" r:id="rId25"/>
    <p:sldId id="2147470022" r:id="rId26"/>
    <p:sldId id="2147481039" r:id="rId27"/>
    <p:sldId id="2147481041" r:id="rId28"/>
    <p:sldId id="2147481040" r:id="rId29"/>
    <p:sldId id="2147481042" r:id="rId30"/>
    <p:sldId id="2147481044" r:id="rId31"/>
    <p:sldId id="2147470025" r:id="rId32"/>
    <p:sldId id="2147470026" r:id="rId33"/>
    <p:sldId id="2147470028" r:id="rId34"/>
    <p:sldId id="2147470031" r:id="rId35"/>
    <p:sldId id="268" r:id="rId36"/>
    <p:sldId id="2147480263" r:id="rId37"/>
    <p:sldId id="2147480264" r:id="rId38"/>
    <p:sldId id="2147480265" r:id="rId39"/>
    <p:sldId id="2147480266" r:id="rId40"/>
    <p:sldId id="2147480267" r:id="rId41"/>
    <p:sldId id="2147480268" r:id="rId42"/>
    <p:sldId id="292" r:id="rId43"/>
    <p:sldId id="259" r:id="rId4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E3706FD7-416F-4B1D-AE17-76A766E9B526}">
          <p14:sldIdLst>
            <p14:sldId id="261"/>
            <p14:sldId id="262"/>
            <p14:sldId id="291"/>
            <p14:sldId id="2147480230"/>
            <p14:sldId id="256"/>
            <p14:sldId id="374"/>
            <p14:sldId id="377"/>
            <p14:sldId id="378"/>
            <p14:sldId id="384"/>
            <p14:sldId id="385"/>
            <p14:sldId id="386"/>
            <p14:sldId id="387"/>
            <p14:sldId id="388"/>
            <p14:sldId id="369"/>
            <p14:sldId id="486"/>
            <p14:sldId id="2147481061"/>
            <p14:sldId id="2147481032"/>
            <p14:sldId id="2147481035"/>
            <p14:sldId id="2147470022"/>
            <p14:sldId id="2147481039"/>
            <p14:sldId id="2147481041"/>
            <p14:sldId id="2147481040"/>
            <p14:sldId id="2147481042"/>
            <p14:sldId id="2147481044"/>
            <p14:sldId id="2147470025"/>
            <p14:sldId id="2147470026"/>
            <p14:sldId id="2147470028"/>
            <p14:sldId id="2147470031"/>
            <p14:sldId id="268"/>
            <p14:sldId id="2147480263"/>
            <p14:sldId id="2147480264"/>
            <p14:sldId id="2147480265"/>
            <p14:sldId id="2147480266"/>
            <p14:sldId id="2147480267"/>
            <p14:sldId id="2147480268"/>
            <p14:sldId id="292"/>
            <p14:sldId id="2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3ABE3"/>
    <a:srgbClr val="742774"/>
    <a:srgbClr val="0066FF"/>
    <a:srgbClr val="DFA210"/>
    <a:srgbClr val="F1CA3D"/>
    <a:srgbClr val="F7DB63"/>
    <a:srgbClr val="F2C811"/>
    <a:srgbClr val="0B556A"/>
    <a:srgbClr val="D8D8D8"/>
    <a:srgbClr val="8BDD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196C9D-C910-425D-A617-35E2FFA1F9F2}" v="4" dt="2023-10-04T16:58:51.5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52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theme" Target="theme/theme1.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presProps" Target="presProps.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EBEEC8-D2E8-4F5E-B2DD-8527520B89DD}" type="doc">
      <dgm:prSet loTypeId="urn:microsoft.com/office/officeart/2005/8/layout/process1" loCatId="process" qsTypeId="urn:microsoft.com/office/officeart/2005/8/quickstyle/simple1" qsCatId="simple" csTypeId="urn:microsoft.com/office/officeart/2005/8/colors/accent1_2" csCatId="accent1" phldr="1"/>
      <dgm:spPr/>
    </dgm:pt>
    <dgm:pt modelId="{8CB9135D-0687-443C-8F4D-019CD7AD94AF}">
      <dgm:prSet phldrT="[Texte]"/>
      <dgm:spPr/>
      <dgm:t>
        <a:bodyPr/>
        <a:lstStyle/>
        <a:p>
          <a:r>
            <a:rPr lang="fr-FR"/>
            <a:t>Simple</a:t>
          </a:r>
        </a:p>
      </dgm:t>
    </dgm:pt>
    <dgm:pt modelId="{E20F64DD-1241-4C67-9BE9-5ABE41012578}" type="parTrans" cxnId="{79930125-3FA1-47E2-A937-CE12576629A7}">
      <dgm:prSet/>
      <dgm:spPr/>
      <dgm:t>
        <a:bodyPr/>
        <a:lstStyle/>
        <a:p>
          <a:endParaRPr lang="fr-FR"/>
        </a:p>
      </dgm:t>
    </dgm:pt>
    <dgm:pt modelId="{4BA297C3-B794-441D-9D45-44984257DE90}" type="sibTrans" cxnId="{79930125-3FA1-47E2-A937-CE12576629A7}">
      <dgm:prSet/>
      <dgm:spPr/>
      <dgm:t>
        <a:bodyPr/>
        <a:lstStyle/>
        <a:p>
          <a:endParaRPr lang="fr-FR"/>
        </a:p>
      </dgm:t>
    </dgm:pt>
    <dgm:pt modelId="{F7A8DE73-BF58-4E12-8C73-46C7B0116FD3}">
      <dgm:prSet/>
      <dgm:spPr/>
      <dgm:t>
        <a:bodyPr/>
        <a:lstStyle/>
        <a:p>
          <a:r>
            <a:rPr lang="fr-FR"/>
            <a:t>Utile</a:t>
          </a:r>
        </a:p>
      </dgm:t>
    </dgm:pt>
    <dgm:pt modelId="{7C70BD6B-1A06-47E3-ADCA-C9254C01D93D}" type="parTrans" cxnId="{398547E4-E75A-4E24-8B18-944CFFCC9747}">
      <dgm:prSet/>
      <dgm:spPr/>
      <dgm:t>
        <a:bodyPr/>
        <a:lstStyle/>
        <a:p>
          <a:endParaRPr lang="fr-FR"/>
        </a:p>
      </dgm:t>
    </dgm:pt>
    <dgm:pt modelId="{22010A3C-0D50-4BC1-9627-B36D75975972}" type="sibTrans" cxnId="{398547E4-E75A-4E24-8B18-944CFFCC9747}">
      <dgm:prSet/>
      <dgm:spPr/>
      <dgm:t>
        <a:bodyPr/>
        <a:lstStyle/>
        <a:p>
          <a:endParaRPr lang="fr-FR"/>
        </a:p>
      </dgm:t>
    </dgm:pt>
    <dgm:pt modelId="{642057EB-6551-408C-89A7-1D8E911BEF54}">
      <dgm:prSet/>
      <dgm:spPr/>
      <dgm:t>
        <a:bodyPr/>
        <a:lstStyle/>
        <a:p>
          <a:r>
            <a:rPr lang="fr-FR"/>
            <a:t>Sécurisé</a:t>
          </a:r>
        </a:p>
      </dgm:t>
    </dgm:pt>
    <dgm:pt modelId="{26E66DC3-CB8D-45CD-BDAA-DA25A280E191}" type="parTrans" cxnId="{3D81E2ED-101A-4B54-9AD3-67AC93511B1A}">
      <dgm:prSet/>
      <dgm:spPr/>
      <dgm:t>
        <a:bodyPr/>
        <a:lstStyle/>
        <a:p>
          <a:endParaRPr lang="fr-FR"/>
        </a:p>
      </dgm:t>
    </dgm:pt>
    <dgm:pt modelId="{758EC612-9733-4436-AAF5-EDCAA80C0BD2}" type="sibTrans" cxnId="{3D81E2ED-101A-4B54-9AD3-67AC93511B1A}">
      <dgm:prSet/>
      <dgm:spPr/>
      <dgm:t>
        <a:bodyPr/>
        <a:lstStyle/>
        <a:p>
          <a:endParaRPr lang="fr-FR"/>
        </a:p>
      </dgm:t>
    </dgm:pt>
    <dgm:pt modelId="{C830BEA1-A337-42EE-AF86-70144A74BDED}" type="pres">
      <dgm:prSet presAssocID="{AAEBEEC8-D2E8-4F5E-B2DD-8527520B89DD}" presName="Name0" presStyleCnt="0">
        <dgm:presLayoutVars>
          <dgm:dir/>
          <dgm:resizeHandles val="exact"/>
        </dgm:presLayoutVars>
      </dgm:prSet>
      <dgm:spPr/>
    </dgm:pt>
    <dgm:pt modelId="{BF75073A-62E3-4357-82B2-267DE28C422E}" type="pres">
      <dgm:prSet presAssocID="{8CB9135D-0687-443C-8F4D-019CD7AD94AF}" presName="node" presStyleLbl="node1" presStyleIdx="0" presStyleCnt="3">
        <dgm:presLayoutVars>
          <dgm:bulletEnabled val="1"/>
        </dgm:presLayoutVars>
      </dgm:prSet>
      <dgm:spPr/>
    </dgm:pt>
    <dgm:pt modelId="{C50E6344-8F17-404D-9205-F990D3AF4351}" type="pres">
      <dgm:prSet presAssocID="{4BA297C3-B794-441D-9D45-44984257DE90}" presName="sibTrans" presStyleLbl="sibTrans2D1" presStyleIdx="0" presStyleCnt="2"/>
      <dgm:spPr/>
    </dgm:pt>
    <dgm:pt modelId="{6C236281-5844-44FA-BE84-B03632ADAB13}" type="pres">
      <dgm:prSet presAssocID="{4BA297C3-B794-441D-9D45-44984257DE90}" presName="connectorText" presStyleLbl="sibTrans2D1" presStyleIdx="0" presStyleCnt="2"/>
      <dgm:spPr/>
    </dgm:pt>
    <dgm:pt modelId="{2ED22B8C-0278-4C80-9032-7B20BF664602}" type="pres">
      <dgm:prSet presAssocID="{F7A8DE73-BF58-4E12-8C73-46C7B0116FD3}" presName="node" presStyleLbl="node1" presStyleIdx="1" presStyleCnt="3">
        <dgm:presLayoutVars>
          <dgm:bulletEnabled val="1"/>
        </dgm:presLayoutVars>
      </dgm:prSet>
      <dgm:spPr/>
    </dgm:pt>
    <dgm:pt modelId="{B9B5A309-04C3-4413-9FD6-199EA97878D1}" type="pres">
      <dgm:prSet presAssocID="{22010A3C-0D50-4BC1-9627-B36D75975972}" presName="sibTrans" presStyleLbl="sibTrans2D1" presStyleIdx="1" presStyleCnt="2"/>
      <dgm:spPr/>
    </dgm:pt>
    <dgm:pt modelId="{6F4B9E0B-5BA3-45CA-AEF7-B3F328516520}" type="pres">
      <dgm:prSet presAssocID="{22010A3C-0D50-4BC1-9627-B36D75975972}" presName="connectorText" presStyleLbl="sibTrans2D1" presStyleIdx="1" presStyleCnt="2"/>
      <dgm:spPr/>
    </dgm:pt>
    <dgm:pt modelId="{6B3387EA-CD2B-41FD-9093-2D6AE84C17AF}" type="pres">
      <dgm:prSet presAssocID="{642057EB-6551-408C-89A7-1D8E911BEF54}" presName="node" presStyleLbl="node1" presStyleIdx="2" presStyleCnt="3">
        <dgm:presLayoutVars>
          <dgm:bulletEnabled val="1"/>
        </dgm:presLayoutVars>
      </dgm:prSet>
      <dgm:spPr/>
    </dgm:pt>
  </dgm:ptLst>
  <dgm:cxnLst>
    <dgm:cxn modelId="{6202730E-D716-4ABA-873C-9C906F7A8C29}" type="presOf" srcId="{F7A8DE73-BF58-4E12-8C73-46C7B0116FD3}" destId="{2ED22B8C-0278-4C80-9032-7B20BF664602}" srcOrd="0" destOrd="0" presId="urn:microsoft.com/office/officeart/2005/8/layout/process1"/>
    <dgm:cxn modelId="{A86CFF20-1614-4B6E-B033-F2FCEEA30706}" type="presOf" srcId="{AAEBEEC8-D2E8-4F5E-B2DD-8527520B89DD}" destId="{C830BEA1-A337-42EE-AF86-70144A74BDED}" srcOrd="0" destOrd="0" presId="urn:microsoft.com/office/officeart/2005/8/layout/process1"/>
    <dgm:cxn modelId="{79930125-3FA1-47E2-A937-CE12576629A7}" srcId="{AAEBEEC8-D2E8-4F5E-B2DD-8527520B89DD}" destId="{8CB9135D-0687-443C-8F4D-019CD7AD94AF}" srcOrd="0" destOrd="0" parTransId="{E20F64DD-1241-4C67-9BE9-5ABE41012578}" sibTransId="{4BA297C3-B794-441D-9D45-44984257DE90}"/>
    <dgm:cxn modelId="{06A8213E-8206-4DDF-A0A3-9E1DE5318A12}" type="presOf" srcId="{4BA297C3-B794-441D-9D45-44984257DE90}" destId="{C50E6344-8F17-404D-9205-F990D3AF4351}" srcOrd="0" destOrd="0" presId="urn:microsoft.com/office/officeart/2005/8/layout/process1"/>
    <dgm:cxn modelId="{805EB93E-7605-4FB0-8D0D-471B399465F7}" type="presOf" srcId="{642057EB-6551-408C-89A7-1D8E911BEF54}" destId="{6B3387EA-CD2B-41FD-9093-2D6AE84C17AF}" srcOrd="0" destOrd="0" presId="urn:microsoft.com/office/officeart/2005/8/layout/process1"/>
    <dgm:cxn modelId="{46367B77-B762-4C50-9D06-9D61DFA9912B}" type="presOf" srcId="{4BA297C3-B794-441D-9D45-44984257DE90}" destId="{6C236281-5844-44FA-BE84-B03632ADAB13}" srcOrd="1" destOrd="0" presId="urn:microsoft.com/office/officeart/2005/8/layout/process1"/>
    <dgm:cxn modelId="{1D1562A2-4CFA-492D-8BF2-528F63F5D590}" type="presOf" srcId="{22010A3C-0D50-4BC1-9627-B36D75975972}" destId="{B9B5A309-04C3-4413-9FD6-199EA97878D1}" srcOrd="0" destOrd="0" presId="urn:microsoft.com/office/officeart/2005/8/layout/process1"/>
    <dgm:cxn modelId="{DFEF7AAD-13F9-499F-88CB-B33FFA8BC38A}" type="presOf" srcId="{22010A3C-0D50-4BC1-9627-B36D75975972}" destId="{6F4B9E0B-5BA3-45CA-AEF7-B3F328516520}" srcOrd="1" destOrd="0" presId="urn:microsoft.com/office/officeart/2005/8/layout/process1"/>
    <dgm:cxn modelId="{398547E4-E75A-4E24-8B18-944CFFCC9747}" srcId="{AAEBEEC8-D2E8-4F5E-B2DD-8527520B89DD}" destId="{F7A8DE73-BF58-4E12-8C73-46C7B0116FD3}" srcOrd="1" destOrd="0" parTransId="{7C70BD6B-1A06-47E3-ADCA-C9254C01D93D}" sibTransId="{22010A3C-0D50-4BC1-9627-B36D75975972}"/>
    <dgm:cxn modelId="{3D81E2ED-101A-4B54-9AD3-67AC93511B1A}" srcId="{AAEBEEC8-D2E8-4F5E-B2DD-8527520B89DD}" destId="{642057EB-6551-408C-89A7-1D8E911BEF54}" srcOrd="2" destOrd="0" parTransId="{26E66DC3-CB8D-45CD-BDAA-DA25A280E191}" sibTransId="{758EC612-9733-4436-AAF5-EDCAA80C0BD2}"/>
    <dgm:cxn modelId="{7975A4F6-8693-487B-9DF9-219E883C5E20}" type="presOf" srcId="{8CB9135D-0687-443C-8F4D-019CD7AD94AF}" destId="{BF75073A-62E3-4357-82B2-267DE28C422E}" srcOrd="0" destOrd="0" presId="urn:microsoft.com/office/officeart/2005/8/layout/process1"/>
    <dgm:cxn modelId="{4D5D7E0B-7907-44BD-8A2E-A3288C17C694}" type="presParOf" srcId="{C830BEA1-A337-42EE-AF86-70144A74BDED}" destId="{BF75073A-62E3-4357-82B2-267DE28C422E}" srcOrd="0" destOrd="0" presId="urn:microsoft.com/office/officeart/2005/8/layout/process1"/>
    <dgm:cxn modelId="{0A9F587F-C7D8-4B03-8EB7-52CE4BD5EB02}" type="presParOf" srcId="{C830BEA1-A337-42EE-AF86-70144A74BDED}" destId="{C50E6344-8F17-404D-9205-F990D3AF4351}" srcOrd="1" destOrd="0" presId="urn:microsoft.com/office/officeart/2005/8/layout/process1"/>
    <dgm:cxn modelId="{963ABE71-5D9E-49E4-BD33-9373D0116B36}" type="presParOf" srcId="{C50E6344-8F17-404D-9205-F990D3AF4351}" destId="{6C236281-5844-44FA-BE84-B03632ADAB13}" srcOrd="0" destOrd="0" presId="urn:microsoft.com/office/officeart/2005/8/layout/process1"/>
    <dgm:cxn modelId="{E2EC3BD4-6E3F-4F3B-8395-BCEC1829F77E}" type="presParOf" srcId="{C830BEA1-A337-42EE-AF86-70144A74BDED}" destId="{2ED22B8C-0278-4C80-9032-7B20BF664602}" srcOrd="2" destOrd="0" presId="urn:microsoft.com/office/officeart/2005/8/layout/process1"/>
    <dgm:cxn modelId="{9E9CA200-B60E-4AA9-B527-A794884DE332}" type="presParOf" srcId="{C830BEA1-A337-42EE-AF86-70144A74BDED}" destId="{B9B5A309-04C3-4413-9FD6-199EA97878D1}" srcOrd="3" destOrd="0" presId="urn:microsoft.com/office/officeart/2005/8/layout/process1"/>
    <dgm:cxn modelId="{C67754AE-D3D6-4BAC-9131-37EF0219D51D}" type="presParOf" srcId="{B9B5A309-04C3-4413-9FD6-199EA97878D1}" destId="{6F4B9E0B-5BA3-45CA-AEF7-B3F328516520}" srcOrd="0" destOrd="0" presId="urn:microsoft.com/office/officeart/2005/8/layout/process1"/>
    <dgm:cxn modelId="{69EE4E7A-76F9-4876-940E-69B2E1B4DECC}" type="presParOf" srcId="{C830BEA1-A337-42EE-AF86-70144A74BDED}" destId="{6B3387EA-CD2B-41FD-9093-2D6AE84C17AF}"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75073A-62E3-4357-82B2-267DE28C422E}">
      <dsp:nvSpPr>
        <dsp:cNvPr id="0" name=""/>
        <dsp:cNvSpPr/>
      </dsp:nvSpPr>
      <dsp:spPr>
        <a:xfrm>
          <a:off x="9242" y="1346949"/>
          <a:ext cx="2762398" cy="16574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fr-FR" sz="5200" kern="1200"/>
            <a:t>Simple</a:t>
          </a:r>
        </a:p>
      </dsp:txBody>
      <dsp:txXfrm>
        <a:off x="57787" y="1395494"/>
        <a:ext cx="2665308" cy="1560349"/>
      </dsp:txXfrm>
    </dsp:sp>
    <dsp:sp modelId="{C50E6344-8F17-404D-9205-F990D3AF4351}">
      <dsp:nvSpPr>
        <dsp:cNvPr id="0" name=""/>
        <dsp:cNvSpPr/>
      </dsp:nvSpPr>
      <dsp:spPr>
        <a:xfrm>
          <a:off x="3047880" y="1833131"/>
          <a:ext cx="585628" cy="6850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fr-FR" sz="2900" kern="1200"/>
        </a:p>
      </dsp:txBody>
      <dsp:txXfrm>
        <a:off x="3047880" y="1970146"/>
        <a:ext cx="409940" cy="411044"/>
      </dsp:txXfrm>
    </dsp:sp>
    <dsp:sp modelId="{2ED22B8C-0278-4C80-9032-7B20BF664602}">
      <dsp:nvSpPr>
        <dsp:cNvPr id="0" name=""/>
        <dsp:cNvSpPr/>
      </dsp:nvSpPr>
      <dsp:spPr>
        <a:xfrm>
          <a:off x="3876600" y="1346949"/>
          <a:ext cx="2762398" cy="16574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fr-FR" sz="5200" kern="1200"/>
            <a:t>Utile</a:t>
          </a:r>
        </a:p>
      </dsp:txBody>
      <dsp:txXfrm>
        <a:off x="3925145" y="1395494"/>
        <a:ext cx="2665308" cy="1560349"/>
      </dsp:txXfrm>
    </dsp:sp>
    <dsp:sp modelId="{B9B5A309-04C3-4413-9FD6-199EA97878D1}">
      <dsp:nvSpPr>
        <dsp:cNvPr id="0" name=""/>
        <dsp:cNvSpPr/>
      </dsp:nvSpPr>
      <dsp:spPr>
        <a:xfrm>
          <a:off x="6915239" y="1833131"/>
          <a:ext cx="585628" cy="6850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fr-FR" sz="2900" kern="1200"/>
        </a:p>
      </dsp:txBody>
      <dsp:txXfrm>
        <a:off x="6915239" y="1970146"/>
        <a:ext cx="409940" cy="411044"/>
      </dsp:txXfrm>
    </dsp:sp>
    <dsp:sp modelId="{6B3387EA-CD2B-41FD-9093-2D6AE84C17AF}">
      <dsp:nvSpPr>
        <dsp:cNvPr id="0" name=""/>
        <dsp:cNvSpPr/>
      </dsp:nvSpPr>
      <dsp:spPr>
        <a:xfrm>
          <a:off x="7743958" y="1346949"/>
          <a:ext cx="2762398" cy="16574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fr-FR" sz="5200" kern="1200"/>
            <a:t>Sécurisé</a:t>
          </a:r>
        </a:p>
      </dsp:txBody>
      <dsp:txXfrm>
        <a:off x="7792503" y="1395494"/>
        <a:ext cx="2665308" cy="156034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FD30E3-7F68-44F2-9A16-5AF120CA555D}" type="datetimeFigureOut">
              <a:rPr lang="fr-FR" smtClean="0"/>
              <a:t>04/10/2023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CCB4B3-58DA-41FC-907F-0B30A54E3657}" type="slidenum">
              <a:rPr lang="fr-FR" smtClean="0"/>
              <a:t>‹#›</a:t>
            </a:fld>
            <a:endParaRPr lang="fr-FR"/>
          </a:p>
        </p:txBody>
      </p:sp>
    </p:spTree>
    <p:extLst>
      <p:ext uri="{BB962C8B-B14F-4D97-AF65-F5344CB8AC3E}">
        <p14:creationId xmlns:p14="http://schemas.microsoft.com/office/powerpoint/2010/main" val="1113683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Lien vers le call for speaker : https://forms.office.com/r/N18UUUK36p</a:t>
            </a:r>
          </a:p>
        </p:txBody>
      </p:sp>
      <p:sp>
        <p:nvSpPr>
          <p:cNvPr id="4" name="Espace réservé du numéro de diapositive 3"/>
          <p:cNvSpPr>
            <a:spLocks noGrp="1"/>
          </p:cNvSpPr>
          <p:nvPr>
            <p:ph type="sldNum" sz="quarter" idx="5"/>
          </p:nvPr>
        </p:nvSpPr>
        <p:spPr/>
        <p:txBody>
          <a:bodyPr/>
          <a:lstStyle/>
          <a:p>
            <a:fld id="{E1CCB4B3-58DA-41FC-907F-0B30A54E3657}" type="slidenum">
              <a:rPr lang="fr-FR" smtClean="0"/>
              <a:t>3</a:t>
            </a:fld>
            <a:endParaRPr lang="fr-FR"/>
          </a:p>
        </p:txBody>
      </p:sp>
    </p:spTree>
    <p:extLst>
      <p:ext uri="{BB962C8B-B14F-4D97-AF65-F5344CB8AC3E}">
        <p14:creationId xmlns:p14="http://schemas.microsoft.com/office/powerpoint/2010/main" val="1799484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https://e.run.events/power-platform-french-summit-2023/speakers</a:t>
            </a:r>
          </a:p>
          <a:p>
            <a:r>
              <a:rPr lang="fr-FR"/>
              <a:t>https://customervoice.microsoft.com/Pages/ResponsePage.aspx?id=CYOlizAyvU-RBSUr9tNz0yF7_2qHb5ZHqn4rjG_sZgdUMUdWSUtKVTRYUkhNMEFPU1lXWVNLWTFQRC4u</a:t>
            </a:r>
          </a:p>
        </p:txBody>
      </p:sp>
      <p:sp>
        <p:nvSpPr>
          <p:cNvPr id="4" name="Espace réservé du numéro de diapositive 3"/>
          <p:cNvSpPr>
            <a:spLocks noGrp="1"/>
          </p:cNvSpPr>
          <p:nvPr>
            <p:ph type="sldNum" sz="quarter" idx="5"/>
          </p:nvPr>
        </p:nvSpPr>
        <p:spPr/>
        <p:txBody>
          <a:bodyPr/>
          <a:lstStyle/>
          <a:p>
            <a:fld id="{E1CCB4B3-58DA-41FC-907F-0B30A54E3657}" type="slidenum">
              <a:rPr lang="fr-FR" smtClean="0"/>
              <a:t>4</a:t>
            </a:fld>
            <a:endParaRPr lang="fr-FR"/>
          </a:p>
        </p:txBody>
      </p:sp>
    </p:spTree>
    <p:extLst>
      <p:ext uri="{BB962C8B-B14F-4D97-AF65-F5344CB8AC3E}">
        <p14:creationId xmlns:p14="http://schemas.microsoft.com/office/powerpoint/2010/main" val="4237459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b1fa4ddd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b1fa4ddd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1410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Lien vers l’enquête : https://forms.office.com/r/pP1P8Lq4tw </a:t>
            </a:r>
          </a:p>
        </p:txBody>
      </p:sp>
      <p:sp>
        <p:nvSpPr>
          <p:cNvPr id="4" name="Espace réservé du numéro de diapositive 3"/>
          <p:cNvSpPr>
            <a:spLocks noGrp="1"/>
          </p:cNvSpPr>
          <p:nvPr>
            <p:ph type="sldNum" sz="quarter" idx="5"/>
          </p:nvPr>
        </p:nvSpPr>
        <p:spPr/>
        <p:txBody>
          <a:bodyPr/>
          <a:lstStyle/>
          <a:p>
            <a:fld id="{E1CCB4B3-58DA-41FC-907F-0B30A54E3657}" type="slidenum">
              <a:rPr lang="fr-FR" smtClean="0"/>
              <a:t>36</a:t>
            </a:fld>
            <a:endParaRPr lang="fr-FR"/>
          </a:p>
        </p:txBody>
      </p:sp>
    </p:spTree>
    <p:extLst>
      <p:ext uri="{BB962C8B-B14F-4D97-AF65-F5344CB8AC3E}">
        <p14:creationId xmlns:p14="http://schemas.microsoft.com/office/powerpoint/2010/main" val="37197928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fif"/><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15" name="Espace réservé pour une image  14">
            <a:extLst>
              <a:ext uri="{FF2B5EF4-FFF2-40B4-BE49-F238E27FC236}">
                <a16:creationId xmlns:a16="http://schemas.microsoft.com/office/drawing/2014/main" id="{6ED7C7AA-EAB6-4940-BAF2-DD1894950BA8}"/>
              </a:ext>
            </a:extLst>
          </p:cNvPr>
          <p:cNvSpPr>
            <a:spLocks noGrp="1"/>
          </p:cNvSpPr>
          <p:nvPr>
            <p:ph type="pic" sz="quarter" idx="13"/>
          </p:nvPr>
        </p:nvSpPr>
        <p:spPr>
          <a:xfrm>
            <a:off x="0" y="0"/>
            <a:ext cx="7825160" cy="6858000"/>
          </a:xfrm>
          <a:solidFill>
            <a:schemeClr val="bg2">
              <a:lumMod val="90000"/>
            </a:schemeClr>
          </a:solidFill>
        </p:spPr>
        <p:txBody>
          <a:bodyPr/>
          <a:lstStyle/>
          <a:p>
            <a:endParaRPr lang="fr-FR"/>
          </a:p>
        </p:txBody>
      </p:sp>
      <p:sp>
        <p:nvSpPr>
          <p:cNvPr id="2" name="Titre 1">
            <a:extLst>
              <a:ext uri="{FF2B5EF4-FFF2-40B4-BE49-F238E27FC236}">
                <a16:creationId xmlns:a16="http://schemas.microsoft.com/office/drawing/2014/main" id="{0E27C6E0-BCC8-4423-8ACC-C857DFE83435}"/>
              </a:ext>
            </a:extLst>
          </p:cNvPr>
          <p:cNvSpPr>
            <a:spLocks noGrp="1"/>
          </p:cNvSpPr>
          <p:nvPr>
            <p:ph type="ctrTitle"/>
          </p:nvPr>
        </p:nvSpPr>
        <p:spPr>
          <a:xfrm>
            <a:off x="4038600" y="1122363"/>
            <a:ext cx="7825160" cy="2387600"/>
          </a:xfrm>
          <a:solidFill>
            <a:srgbClr val="742774">
              <a:alpha val="50000"/>
            </a:srgbClr>
          </a:solidFill>
        </p:spPr>
        <p:txBody>
          <a:bodyPr anchor="b"/>
          <a:lstStyle>
            <a:lvl1pPr algn="l">
              <a:defRPr sz="6000">
                <a:solidFill>
                  <a:schemeClr val="bg1"/>
                </a:solidFill>
                <a:latin typeface="Segoe UI Semibold" panose="020B0702040204020203" pitchFamily="34" charset="0"/>
                <a:cs typeface="Segoe UI Semibold" panose="020B0702040204020203" pitchFamily="34" charset="0"/>
              </a:defRPr>
            </a:lvl1pPr>
          </a:lstStyle>
          <a:p>
            <a:r>
              <a:rPr lang="fr-FR"/>
              <a:t>Modifiez le style du titre</a:t>
            </a:r>
          </a:p>
        </p:txBody>
      </p:sp>
      <p:sp>
        <p:nvSpPr>
          <p:cNvPr id="3" name="Sous-titre 2">
            <a:extLst>
              <a:ext uri="{FF2B5EF4-FFF2-40B4-BE49-F238E27FC236}">
                <a16:creationId xmlns:a16="http://schemas.microsoft.com/office/drawing/2014/main" id="{1B1A65C3-787A-4A5D-A4D3-CD6DAD9277A6}"/>
              </a:ext>
            </a:extLst>
          </p:cNvPr>
          <p:cNvSpPr>
            <a:spLocks noGrp="1"/>
          </p:cNvSpPr>
          <p:nvPr>
            <p:ph type="subTitle" idx="1" hasCustomPrompt="1"/>
          </p:nvPr>
        </p:nvSpPr>
        <p:spPr>
          <a:xfrm>
            <a:off x="4038600" y="3602038"/>
            <a:ext cx="7825160" cy="1213802"/>
          </a:xfrm>
          <a:solidFill>
            <a:srgbClr val="0066FF">
              <a:alpha val="50000"/>
            </a:srgbClr>
          </a:solidFill>
        </p:spPr>
        <p:txBody>
          <a:bodyPr>
            <a:normAutofit/>
          </a:bodyPr>
          <a:lstStyle>
            <a:lvl1pPr marL="0" indent="0" algn="l">
              <a:spcBef>
                <a:spcPts val="2400"/>
              </a:spcBef>
              <a:spcAft>
                <a:spcPts val="2400"/>
              </a:spcAft>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 ou supprimez-le</a:t>
            </a:r>
          </a:p>
        </p:txBody>
      </p:sp>
      <p:sp>
        <p:nvSpPr>
          <p:cNvPr id="6" name="Espace réservé du numéro de diapositive 5">
            <a:extLst>
              <a:ext uri="{FF2B5EF4-FFF2-40B4-BE49-F238E27FC236}">
                <a16:creationId xmlns:a16="http://schemas.microsoft.com/office/drawing/2014/main" id="{014C4D40-3A4D-43E6-941F-5F04BDDB5D7D}"/>
              </a:ext>
            </a:extLst>
          </p:cNvPr>
          <p:cNvSpPr>
            <a:spLocks noGrp="1"/>
          </p:cNvSpPr>
          <p:nvPr>
            <p:ph type="sldNum" sz="quarter" idx="12"/>
          </p:nvPr>
        </p:nvSpPr>
        <p:spPr/>
        <p:txBody>
          <a:bodyPr/>
          <a:lstStyle/>
          <a:p>
            <a:fld id="{F2D2C361-7486-4AB1-8DE5-A0E4E1B2CF91}" type="slidenum">
              <a:rPr lang="fr-FR" smtClean="0"/>
              <a:t>‹#›</a:t>
            </a:fld>
            <a:endParaRPr lang="fr-FR"/>
          </a:p>
        </p:txBody>
      </p:sp>
      <p:pic>
        <p:nvPicPr>
          <p:cNvPr id="9" name="Image 8">
            <a:extLst>
              <a:ext uri="{FF2B5EF4-FFF2-40B4-BE49-F238E27FC236}">
                <a16:creationId xmlns:a16="http://schemas.microsoft.com/office/drawing/2014/main" id="{4D7A35C5-6941-489A-BD05-C230E63E72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5128" y="153892"/>
            <a:ext cx="441263" cy="441263"/>
          </a:xfrm>
          <a:prstGeom prst="rect">
            <a:avLst/>
          </a:prstGeom>
        </p:spPr>
      </p:pic>
      <p:pic>
        <p:nvPicPr>
          <p:cNvPr id="10" name="Image 9">
            <a:extLst>
              <a:ext uri="{FF2B5EF4-FFF2-40B4-BE49-F238E27FC236}">
                <a16:creationId xmlns:a16="http://schemas.microsoft.com/office/drawing/2014/main" id="{B5281243-7A0C-406C-BD2E-9AF43C825A2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8999" b="39175"/>
          <a:stretch/>
        </p:blipFill>
        <p:spPr>
          <a:xfrm>
            <a:off x="9937660" y="283219"/>
            <a:ext cx="1015201" cy="221574"/>
          </a:xfrm>
          <a:prstGeom prst="rect">
            <a:avLst/>
          </a:prstGeom>
        </p:spPr>
      </p:pic>
      <p:pic>
        <p:nvPicPr>
          <p:cNvPr id="11" name="Image 10" descr="Une image contenant texte, signe, clipart&#10;&#10;Description générée automatiquement">
            <a:extLst>
              <a:ext uri="{FF2B5EF4-FFF2-40B4-BE49-F238E27FC236}">
                <a16:creationId xmlns:a16="http://schemas.microsoft.com/office/drawing/2014/main" id="{ADA651E0-2FAB-4126-BDCB-C7F9C9ECE6C3}"/>
              </a:ext>
            </a:extLst>
          </p:cNvPr>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30689" y="156953"/>
            <a:ext cx="803698" cy="478999"/>
          </a:xfrm>
          <a:prstGeom prst="rect">
            <a:avLst/>
          </a:prstGeom>
        </p:spPr>
      </p:pic>
    </p:spTree>
    <p:extLst>
      <p:ext uri="{BB962C8B-B14F-4D97-AF65-F5344CB8AC3E}">
        <p14:creationId xmlns:p14="http://schemas.microsoft.com/office/powerpoint/2010/main" val="3931758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5832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F08CFC-E16D-4639-89F4-24C4FECE51A7}"/>
              </a:ext>
            </a:extLst>
          </p:cNvPr>
          <p:cNvSpPr>
            <a:spLocks noGrp="1"/>
          </p:cNvSpPr>
          <p:nvPr>
            <p:ph type="title"/>
          </p:nvPr>
        </p:nvSpPr>
        <p:spPr>
          <a:xfrm>
            <a:off x="838200" y="365125"/>
            <a:ext cx="10515600" cy="1325563"/>
          </a:xfrm>
          <a:prstGeom prst="rect">
            <a:avLst/>
          </a:prstGeom>
        </p:spPr>
        <p:txBody>
          <a:bodyPr/>
          <a:lstStyle/>
          <a:p>
            <a:r>
              <a:rPr lang="fr-FR"/>
              <a:t>Modifiez le style du titre</a:t>
            </a:r>
          </a:p>
        </p:txBody>
      </p:sp>
      <p:pic>
        <p:nvPicPr>
          <p:cNvPr id="3" name="Image 2">
            <a:extLst>
              <a:ext uri="{FF2B5EF4-FFF2-40B4-BE49-F238E27FC236}">
                <a16:creationId xmlns:a16="http://schemas.microsoft.com/office/drawing/2014/main" id="{C9C4FB9E-2076-431C-8F98-F73665ED6B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43" y="6318280"/>
            <a:ext cx="441263" cy="441263"/>
          </a:xfrm>
          <a:prstGeom prst="rect">
            <a:avLst/>
          </a:prstGeom>
        </p:spPr>
      </p:pic>
      <p:pic>
        <p:nvPicPr>
          <p:cNvPr id="4" name="Image 3">
            <a:extLst>
              <a:ext uri="{FF2B5EF4-FFF2-40B4-BE49-F238E27FC236}">
                <a16:creationId xmlns:a16="http://schemas.microsoft.com/office/drawing/2014/main" id="{8FD6117A-F8A0-492C-9385-32D95CDE68E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8999" b="39175"/>
          <a:stretch/>
        </p:blipFill>
        <p:spPr>
          <a:xfrm>
            <a:off x="440575" y="6447607"/>
            <a:ext cx="1015201" cy="221574"/>
          </a:xfrm>
          <a:prstGeom prst="rect">
            <a:avLst/>
          </a:prstGeom>
        </p:spPr>
      </p:pic>
      <p:pic>
        <p:nvPicPr>
          <p:cNvPr id="5" name="Image 4" descr="Une image contenant texte, signe, clipart&#10;&#10;Description générée automatiquement">
            <a:extLst>
              <a:ext uri="{FF2B5EF4-FFF2-40B4-BE49-F238E27FC236}">
                <a16:creationId xmlns:a16="http://schemas.microsoft.com/office/drawing/2014/main" id="{3FF43AB1-8C95-4714-BFA3-BDE70DD7F5CB}"/>
              </a:ext>
            </a:extLst>
          </p:cNvPr>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33604" y="6321341"/>
            <a:ext cx="803698" cy="478999"/>
          </a:xfrm>
          <a:prstGeom prst="rect">
            <a:avLst/>
          </a:prstGeom>
        </p:spPr>
      </p:pic>
    </p:spTree>
    <p:extLst>
      <p:ext uri="{BB962C8B-B14F-4D97-AF65-F5344CB8AC3E}">
        <p14:creationId xmlns:p14="http://schemas.microsoft.com/office/powerpoint/2010/main" val="22281267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F08CFC-E16D-4639-89F4-24C4FECE51A7}"/>
              </a:ext>
            </a:extLst>
          </p:cNvPr>
          <p:cNvSpPr>
            <a:spLocks noGrp="1"/>
          </p:cNvSpPr>
          <p:nvPr>
            <p:ph type="title"/>
          </p:nvPr>
        </p:nvSpPr>
        <p:spPr>
          <a:xfrm>
            <a:off x="838200" y="365125"/>
            <a:ext cx="7784162" cy="1325563"/>
          </a:xfrm>
          <a:prstGeom prst="rect">
            <a:avLst/>
          </a:prstGeom>
        </p:spPr>
        <p:txBody>
          <a:bodyPr/>
          <a:lstStyle/>
          <a:p>
            <a:r>
              <a:rPr lang="fr-FR"/>
              <a:t>Modifiez le style du titre</a:t>
            </a:r>
          </a:p>
        </p:txBody>
      </p:sp>
      <p:pic>
        <p:nvPicPr>
          <p:cNvPr id="3" name="Image 2">
            <a:extLst>
              <a:ext uri="{FF2B5EF4-FFF2-40B4-BE49-F238E27FC236}">
                <a16:creationId xmlns:a16="http://schemas.microsoft.com/office/drawing/2014/main" id="{C9C4FB9E-2076-431C-8F98-F73665ED6B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54073" y="242736"/>
            <a:ext cx="668870" cy="668870"/>
          </a:xfrm>
          <a:prstGeom prst="rect">
            <a:avLst/>
          </a:prstGeom>
        </p:spPr>
      </p:pic>
      <p:pic>
        <p:nvPicPr>
          <p:cNvPr id="4" name="Image 3">
            <a:extLst>
              <a:ext uri="{FF2B5EF4-FFF2-40B4-BE49-F238E27FC236}">
                <a16:creationId xmlns:a16="http://schemas.microsoft.com/office/drawing/2014/main" id="{8FD6117A-F8A0-492C-9385-32D95CDE68E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8999" b="39175"/>
          <a:stretch/>
        </p:blipFill>
        <p:spPr>
          <a:xfrm>
            <a:off x="9418879" y="437839"/>
            <a:ext cx="1538849" cy="335863"/>
          </a:xfrm>
          <a:prstGeom prst="rect">
            <a:avLst/>
          </a:prstGeom>
        </p:spPr>
      </p:pic>
      <p:pic>
        <p:nvPicPr>
          <p:cNvPr id="5" name="Image 4" descr="Une image contenant texte, signe, clipart&#10;&#10;Description générée automatiquement">
            <a:extLst>
              <a:ext uri="{FF2B5EF4-FFF2-40B4-BE49-F238E27FC236}">
                <a16:creationId xmlns:a16="http://schemas.microsoft.com/office/drawing/2014/main" id="{3FF43AB1-8C95-4714-BFA3-BDE70DD7F5CB}"/>
              </a:ext>
            </a:extLst>
          </p:cNvPr>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662265" y="911606"/>
            <a:ext cx="1218251" cy="726070"/>
          </a:xfrm>
          <a:prstGeom prst="rect">
            <a:avLst/>
          </a:prstGeom>
        </p:spPr>
      </p:pic>
    </p:spTree>
    <p:extLst>
      <p:ext uri="{BB962C8B-B14F-4D97-AF65-F5344CB8AC3E}">
        <p14:creationId xmlns:p14="http://schemas.microsoft.com/office/powerpoint/2010/main" val="40054726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50197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337163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91638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78880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Intro DevPoint">
    <p:spTree>
      <p:nvGrpSpPr>
        <p:cNvPr id="1" name=""/>
        <p:cNvGrpSpPr/>
        <p:nvPr/>
      </p:nvGrpSpPr>
      <p:grpSpPr>
        <a:xfrm>
          <a:off x="0" y="0"/>
          <a:ext cx="0" cy="0"/>
          <a:chOff x="0" y="0"/>
          <a:chExt cx="0" cy="0"/>
        </a:xfrm>
      </p:grpSpPr>
      <p:pic>
        <p:nvPicPr>
          <p:cNvPr id="7" name="Image 6" descr="Une image contenant Police, capture d’écran, Graphique, texte&#10;&#10;Description générée automatiquement">
            <a:extLst>
              <a:ext uri="{FF2B5EF4-FFF2-40B4-BE49-F238E27FC236}">
                <a16:creationId xmlns:a16="http://schemas.microsoft.com/office/drawing/2014/main" id="{3B9CD514-6972-D98B-F5DC-D8E030063BE5}"/>
              </a:ext>
            </a:extLst>
          </p:cNvPr>
          <p:cNvPicPr>
            <a:picLocks noChangeAspect="1"/>
          </p:cNvPicPr>
          <p:nvPr userDrawn="1"/>
        </p:nvPicPr>
        <p:blipFill>
          <a:blip r:embed="rId2"/>
          <a:stretch>
            <a:fillRect/>
          </a:stretch>
        </p:blipFill>
        <p:spPr>
          <a:xfrm>
            <a:off x="3476018" y="2354552"/>
            <a:ext cx="5313573" cy="1074449"/>
          </a:xfrm>
          <a:prstGeom prst="rect">
            <a:avLst/>
          </a:prstGeom>
        </p:spPr>
      </p:pic>
      <p:sp>
        <p:nvSpPr>
          <p:cNvPr id="12" name="Rectangle 11">
            <a:extLst>
              <a:ext uri="{FF2B5EF4-FFF2-40B4-BE49-F238E27FC236}">
                <a16:creationId xmlns:a16="http://schemas.microsoft.com/office/drawing/2014/main" id="{FB17DAAC-C52E-E132-EEF4-CB91CDA3B953}"/>
              </a:ext>
            </a:extLst>
          </p:cNvPr>
          <p:cNvSpPr/>
          <p:nvPr userDrawn="1"/>
        </p:nvSpPr>
        <p:spPr>
          <a:xfrm>
            <a:off x="0" y="6502400"/>
            <a:ext cx="3476016" cy="355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3" name="Rectangle 12">
            <a:extLst>
              <a:ext uri="{FF2B5EF4-FFF2-40B4-BE49-F238E27FC236}">
                <a16:creationId xmlns:a16="http://schemas.microsoft.com/office/drawing/2014/main" id="{BE394F76-2092-FF79-ACE9-9FBBB4387838}"/>
              </a:ext>
            </a:extLst>
          </p:cNvPr>
          <p:cNvSpPr/>
          <p:nvPr userDrawn="1"/>
        </p:nvSpPr>
        <p:spPr>
          <a:xfrm>
            <a:off x="3476017" y="6502400"/>
            <a:ext cx="2101175" cy="3556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4" name="Rectangle 13">
            <a:extLst>
              <a:ext uri="{FF2B5EF4-FFF2-40B4-BE49-F238E27FC236}">
                <a16:creationId xmlns:a16="http://schemas.microsoft.com/office/drawing/2014/main" id="{5641B0D4-972D-FACE-7A6A-2188F6D967AF}"/>
              </a:ext>
            </a:extLst>
          </p:cNvPr>
          <p:cNvSpPr/>
          <p:nvPr userDrawn="1"/>
        </p:nvSpPr>
        <p:spPr>
          <a:xfrm>
            <a:off x="5577191" y="6502400"/>
            <a:ext cx="2939916" cy="3556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5" name="Rectangle 14">
            <a:extLst>
              <a:ext uri="{FF2B5EF4-FFF2-40B4-BE49-F238E27FC236}">
                <a16:creationId xmlns:a16="http://schemas.microsoft.com/office/drawing/2014/main" id="{727DBF31-F652-5B03-4EDF-E1B644F00C95}"/>
              </a:ext>
            </a:extLst>
          </p:cNvPr>
          <p:cNvSpPr/>
          <p:nvPr userDrawn="1"/>
        </p:nvSpPr>
        <p:spPr>
          <a:xfrm>
            <a:off x="8517107" y="6502400"/>
            <a:ext cx="272484" cy="355600"/>
          </a:xfrm>
          <a:prstGeom prst="rect">
            <a:avLst/>
          </a:prstGeom>
          <a:solidFill>
            <a:srgbClr val="F080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6" name="Rectangle 15">
            <a:extLst>
              <a:ext uri="{FF2B5EF4-FFF2-40B4-BE49-F238E27FC236}">
                <a16:creationId xmlns:a16="http://schemas.microsoft.com/office/drawing/2014/main" id="{751C575B-E86E-D42B-827A-D3F7A3051267}"/>
              </a:ext>
            </a:extLst>
          </p:cNvPr>
          <p:cNvSpPr/>
          <p:nvPr userDrawn="1"/>
        </p:nvSpPr>
        <p:spPr>
          <a:xfrm>
            <a:off x="8789592" y="6502400"/>
            <a:ext cx="3402409" cy="355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8" name="ZoneTexte 17">
            <a:extLst>
              <a:ext uri="{FF2B5EF4-FFF2-40B4-BE49-F238E27FC236}">
                <a16:creationId xmlns:a16="http://schemas.microsoft.com/office/drawing/2014/main" id="{E7FD283A-F3E2-A5EF-4DE2-B9B075E3D9E6}"/>
              </a:ext>
            </a:extLst>
          </p:cNvPr>
          <p:cNvSpPr txBox="1"/>
          <p:nvPr userDrawn="1"/>
        </p:nvSpPr>
        <p:spPr>
          <a:xfrm>
            <a:off x="3351724" y="3589507"/>
            <a:ext cx="5488552" cy="1200329"/>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fr-FR" sz="2400" dirty="0">
                <a:solidFill>
                  <a:schemeClr val="tx2"/>
                </a:solidFill>
                <a:latin typeface="Montserrat Light" panose="00000400000000000000" pitchFamily="50" charset="0"/>
              </a:rPr>
              <a:t>L’ingénierie logicielle au service de </a:t>
            </a:r>
            <a:r>
              <a:rPr lang="fr-FR" sz="2400" dirty="0">
                <a:solidFill>
                  <a:schemeClr val="tx2"/>
                </a:solidFill>
                <a:latin typeface="+mj-lt"/>
              </a:rPr>
              <a:t>votre transformation numérique.</a:t>
            </a:r>
            <a:endParaRPr lang="fr-FR" sz="2133" dirty="0">
              <a:solidFill>
                <a:schemeClr val="tx2"/>
              </a:solidFill>
              <a:latin typeface="+mj-lt"/>
            </a:endParaRPr>
          </a:p>
          <a:p>
            <a:endParaRPr lang="fr-FR" sz="2400" dirty="0"/>
          </a:p>
        </p:txBody>
      </p:sp>
    </p:spTree>
    <p:extLst>
      <p:ext uri="{BB962C8B-B14F-4D97-AF65-F5344CB8AC3E}">
        <p14:creationId xmlns:p14="http://schemas.microsoft.com/office/powerpoint/2010/main" val="2744584527"/>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Intro">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B17DAAC-C52E-E132-EEF4-CB91CDA3B953}"/>
              </a:ext>
            </a:extLst>
          </p:cNvPr>
          <p:cNvSpPr/>
          <p:nvPr userDrawn="1"/>
        </p:nvSpPr>
        <p:spPr>
          <a:xfrm>
            <a:off x="0" y="6502400"/>
            <a:ext cx="3476016" cy="355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3" name="Rectangle 12">
            <a:extLst>
              <a:ext uri="{FF2B5EF4-FFF2-40B4-BE49-F238E27FC236}">
                <a16:creationId xmlns:a16="http://schemas.microsoft.com/office/drawing/2014/main" id="{BE394F76-2092-FF79-ACE9-9FBBB4387838}"/>
              </a:ext>
            </a:extLst>
          </p:cNvPr>
          <p:cNvSpPr/>
          <p:nvPr userDrawn="1"/>
        </p:nvSpPr>
        <p:spPr>
          <a:xfrm>
            <a:off x="3476017" y="6502400"/>
            <a:ext cx="2101175" cy="3556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4" name="Rectangle 13">
            <a:extLst>
              <a:ext uri="{FF2B5EF4-FFF2-40B4-BE49-F238E27FC236}">
                <a16:creationId xmlns:a16="http://schemas.microsoft.com/office/drawing/2014/main" id="{5641B0D4-972D-FACE-7A6A-2188F6D967AF}"/>
              </a:ext>
            </a:extLst>
          </p:cNvPr>
          <p:cNvSpPr/>
          <p:nvPr userDrawn="1"/>
        </p:nvSpPr>
        <p:spPr>
          <a:xfrm>
            <a:off x="5577191" y="6502400"/>
            <a:ext cx="2939916" cy="3556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5" name="Rectangle 14">
            <a:extLst>
              <a:ext uri="{FF2B5EF4-FFF2-40B4-BE49-F238E27FC236}">
                <a16:creationId xmlns:a16="http://schemas.microsoft.com/office/drawing/2014/main" id="{727DBF31-F652-5B03-4EDF-E1B644F00C95}"/>
              </a:ext>
            </a:extLst>
          </p:cNvPr>
          <p:cNvSpPr/>
          <p:nvPr userDrawn="1"/>
        </p:nvSpPr>
        <p:spPr>
          <a:xfrm>
            <a:off x="8517107" y="6502400"/>
            <a:ext cx="272484" cy="355600"/>
          </a:xfrm>
          <a:prstGeom prst="rect">
            <a:avLst/>
          </a:prstGeom>
          <a:solidFill>
            <a:srgbClr val="F080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6" name="Rectangle 15">
            <a:extLst>
              <a:ext uri="{FF2B5EF4-FFF2-40B4-BE49-F238E27FC236}">
                <a16:creationId xmlns:a16="http://schemas.microsoft.com/office/drawing/2014/main" id="{751C575B-E86E-D42B-827A-D3F7A3051267}"/>
              </a:ext>
            </a:extLst>
          </p:cNvPr>
          <p:cNvSpPr/>
          <p:nvPr userDrawn="1"/>
        </p:nvSpPr>
        <p:spPr>
          <a:xfrm>
            <a:off x="8789592" y="6502400"/>
            <a:ext cx="3402409" cy="355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3" name="Espace réservé pour une image  2">
            <a:extLst>
              <a:ext uri="{FF2B5EF4-FFF2-40B4-BE49-F238E27FC236}">
                <a16:creationId xmlns:a16="http://schemas.microsoft.com/office/drawing/2014/main" id="{8A5EC016-E545-274D-3E55-DC04100E05CC}"/>
              </a:ext>
            </a:extLst>
          </p:cNvPr>
          <p:cNvSpPr>
            <a:spLocks noGrp="1"/>
          </p:cNvSpPr>
          <p:nvPr>
            <p:ph type="pic" sz="quarter" idx="10"/>
          </p:nvPr>
        </p:nvSpPr>
        <p:spPr>
          <a:xfrm>
            <a:off x="3056241" y="1885951"/>
            <a:ext cx="5041900" cy="1244600"/>
          </a:xfrm>
        </p:spPr>
        <p:txBody>
          <a:bodyPr/>
          <a:lstStyle/>
          <a:p>
            <a:r>
              <a:rPr lang="fr-FR"/>
              <a:t>Cliquez sur l'icône pour ajouter une image</a:t>
            </a:r>
          </a:p>
        </p:txBody>
      </p:sp>
      <p:sp>
        <p:nvSpPr>
          <p:cNvPr id="5" name="Espace réservé du texte 4">
            <a:extLst>
              <a:ext uri="{FF2B5EF4-FFF2-40B4-BE49-F238E27FC236}">
                <a16:creationId xmlns:a16="http://schemas.microsoft.com/office/drawing/2014/main" id="{8DC4152C-D536-0BAD-51EF-13DAE57410E9}"/>
              </a:ext>
            </a:extLst>
          </p:cNvPr>
          <p:cNvSpPr>
            <a:spLocks noGrp="1"/>
          </p:cNvSpPr>
          <p:nvPr>
            <p:ph type="body" sz="quarter" idx="11" hasCustomPrompt="1"/>
          </p:nvPr>
        </p:nvSpPr>
        <p:spPr>
          <a:xfrm>
            <a:off x="3043768" y="3312585"/>
            <a:ext cx="5084233" cy="967316"/>
          </a:xfrm>
        </p:spPr>
        <p:txBody>
          <a:bodyPr/>
          <a:lstStyle>
            <a:lvl1pPr>
              <a:defRPr/>
            </a:lvl1pPr>
          </a:lstStyle>
          <a:p>
            <a:pPr lvl="0"/>
            <a:r>
              <a:rPr lang="fr-FR" dirty="0"/>
              <a:t>Cliquez pour modifier le texte</a:t>
            </a:r>
          </a:p>
        </p:txBody>
      </p:sp>
    </p:spTree>
    <p:extLst>
      <p:ext uri="{BB962C8B-B14F-4D97-AF65-F5344CB8AC3E}">
        <p14:creationId xmlns:p14="http://schemas.microsoft.com/office/powerpoint/2010/main" val="1845649080"/>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ommair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97066FD-2DD5-D644-1FF6-09C5D057CD6B}"/>
              </a:ext>
            </a:extLst>
          </p:cNvPr>
          <p:cNvSpPr/>
          <p:nvPr userDrawn="1"/>
        </p:nvSpPr>
        <p:spPr>
          <a:xfrm rot="16200000">
            <a:off x="-159034" y="6301213"/>
            <a:ext cx="715820" cy="397755"/>
          </a:xfrm>
          <a:prstGeom prst="rect">
            <a:avLst/>
          </a:prstGeom>
          <a:solidFill>
            <a:srgbClr val="1FA8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 name="Rectangle 11">
            <a:extLst>
              <a:ext uri="{FF2B5EF4-FFF2-40B4-BE49-F238E27FC236}">
                <a16:creationId xmlns:a16="http://schemas.microsoft.com/office/drawing/2014/main" id="{80272DCA-F89F-6380-E6AB-1D763EC04873}"/>
              </a:ext>
            </a:extLst>
          </p:cNvPr>
          <p:cNvSpPr/>
          <p:nvPr userDrawn="1"/>
        </p:nvSpPr>
        <p:spPr>
          <a:xfrm rot="16200000">
            <a:off x="-2279906" y="3087078"/>
            <a:ext cx="4957567" cy="39775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 name="Rectangle 12">
            <a:extLst>
              <a:ext uri="{FF2B5EF4-FFF2-40B4-BE49-F238E27FC236}">
                <a16:creationId xmlns:a16="http://schemas.microsoft.com/office/drawing/2014/main" id="{C3377A84-2A58-F242-84E9-FC9AE1016966}"/>
              </a:ext>
            </a:extLst>
          </p:cNvPr>
          <p:cNvSpPr/>
          <p:nvPr userDrawn="1"/>
        </p:nvSpPr>
        <p:spPr>
          <a:xfrm rot="16200000">
            <a:off x="10157" y="5754584"/>
            <a:ext cx="377441" cy="3977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4" name="Rectangle 13">
            <a:extLst>
              <a:ext uri="{FF2B5EF4-FFF2-40B4-BE49-F238E27FC236}">
                <a16:creationId xmlns:a16="http://schemas.microsoft.com/office/drawing/2014/main" id="{011D7284-B3D5-30B3-F384-B5AADAB895EB}"/>
              </a:ext>
            </a:extLst>
          </p:cNvPr>
          <p:cNvSpPr/>
          <p:nvPr userDrawn="1"/>
        </p:nvSpPr>
        <p:spPr>
          <a:xfrm rot="16200000">
            <a:off x="-204710" y="204712"/>
            <a:ext cx="807175" cy="3977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Titre 19">
            <a:extLst>
              <a:ext uri="{FF2B5EF4-FFF2-40B4-BE49-F238E27FC236}">
                <a16:creationId xmlns:a16="http://schemas.microsoft.com/office/drawing/2014/main" id="{A34DFD82-7BC6-65CD-E062-494042F71610}"/>
              </a:ext>
            </a:extLst>
          </p:cNvPr>
          <p:cNvSpPr>
            <a:spLocks noGrp="1"/>
          </p:cNvSpPr>
          <p:nvPr>
            <p:ph type="title" hasCustomPrompt="1"/>
          </p:nvPr>
        </p:nvSpPr>
        <p:spPr>
          <a:xfrm>
            <a:off x="548777" y="807173"/>
            <a:ext cx="9346611" cy="807175"/>
          </a:xfrm>
        </p:spPr>
        <p:txBody>
          <a:bodyPr/>
          <a:lstStyle>
            <a:lvl1pPr>
              <a:defRPr sz="3733"/>
            </a:lvl1pPr>
          </a:lstStyle>
          <a:p>
            <a:r>
              <a:rPr lang="fr-FR" dirty="0"/>
              <a:t>Modifiez le titre</a:t>
            </a:r>
          </a:p>
        </p:txBody>
      </p:sp>
      <p:sp>
        <p:nvSpPr>
          <p:cNvPr id="22" name="Espace réservé du texte 21">
            <a:extLst>
              <a:ext uri="{FF2B5EF4-FFF2-40B4-BE49-F238E27FC236}">
                <a16:creationId xmlns:a16="http://schemas.microsoft.com/office/drawing/2014/main" id="{A4E0D4DA-200C-5C2C-3F9E-3A12BD5AA653}"/>
              </a:ext>
            </a:extLst>
          </p:cNvPr>
          <p:cNvSpPr>
            <a:spLocks noGrp="1"/>
          </p:cNvSpPr>
          <p:nvPr>
            <p:ph type="body" sz="quarter" idx="10" hasCustomPrompt="1"/>
          </p:nvPr>
        </p:nvSpPr>
        <p:spPr>
          <a:xfrm>
            <a:off x="548777" y="1782233"/>
            <a:ext cx="11109920" cy="4852103"/>
          </a:xfrm>
        </p:spPr>
        <p:txBody>
          <a:bodyPr/>
          <a:lstStyle>
            <a:lvl1pPr>
              <a:defRPr b="0"/>
            </a:lvl1pPr>
          </a:lstStyle>
          <a:p>
            <a:pPr lvl="0"/>
            <a:r>
              <a:rPr lang="fr-FR" dirty="0"/>
              <a:t>1 ) Par exemple un sommaire</a:t>
            </a:r>
          </a:p>
          <a:p>
            <a:pPr lvl="0"/>
            <a:r>
              <a:rPr lang="fr-FR" dirty="0"/>
              <a:t>	a. Cela peut ressembler à ca</a:t>
            </a:r>
          </a:p>
          <a:p>
            <a:pPr lvl="0"/>
            <a:r>
              <a:rPr lang="fr-FR" dirty="0"/>
              <a:t>	b. Ou ca…</a:t>
            </a:r>
          </a:p>
          <a:p>
            <a:pPr lvl="0"/>
            <a:r>
              <a:rPr lang="fr-FR" dirty="0"/>
              <a:t>2) Mais vous pouvez en faire ce qui vous chante</a:t>
            </a:r>
          </a:p>
          <a:p>
            <a:pPr lvl="0"/>
            <a:r>
              <a:rPr lang="fr-FR" dirty="0"/>
              <a:t>	a. Et mettre autre chose qu’un sommaire</a:t>
            </a:r>
          </a:p>
          <a:p>
            <a:pPr lvl="0"/>
            <a:r>
              <a:rPr lang="fr-FR" dirty="0"/>
              <a:t>	b. Cette diapo est prévu pour du texte.</a:t>
            </a:r>
          </a:p>
        </p:txBody>
      </p:sp>
      <p:sp>
        <p:nvSpPr>
          <p:cNvPr id="28" name="Rectangle 27">
            <a:extLst>
              <a:ext uri="{FF2B5EF4-FFF2-40B4-BE49-F238E27FC236}">
                <a16:creationId xmlns:a16="http://schemas.microsoft.com/office/drawing/2014/main" id="{6B9CE9E3-063D-B980-4694-62D41C49CF9A}"/>
              </a:ext>
            </a:extLst>
          </p:cNvPr>
          <p:cNvSpPr/>
          <p:nvPr userDrawn="1"/>
        </p:nvSpPr>
        <p:spPr>
          <a:xfrm rot="16200000">
            <a:off x="11635213" y="6301211"/>
            <a:ext cx="715820" cy="397755"/>
          </a:xfrm>
          <a:prstGeom prst="rect">
            <a:avLst/>
          </a:prstGeom>
          <a:solidFill>
            <a:srgbClr val="1FA8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 name="Rectangle 28">
            <a:extLst>
              <a:ext uri="{FF2B5EF4-FFF2-40B4-BE49-F238E27FC236}">
                <a16:creationId xmlns:a16="http://schemas.microsoft.com/office/drawing/2014/main" id="{3FF721FB-1D26-1312-01A0-FBF3C93115C9}"/>
              </a:ext>
            </a:extLst>
          </p:cNvPr>
          <p:cNvSpPr/>
          <p:nvPr userDrawn="1"/>
        </p:nvSpPr>
        <p:spPr>
          <a:xfrm rot="16200000">
            <a:off x="9514341" y="3087076"/>
            <a:ext cx="4957567" cy="39775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0" name="Rectangle 29">
            <a:extLst>
              <a:ext uri="{FF2B5EF4-FFF2-40B4-BE49-F238E27FC236}">
                <a16:creationId xmlns:a16="http://schemas.microsoft.com/office/drawing/2014/main" id="{D9F8A887-098B-BE23-2BC3-9CAC13B0EDE4}"/>
              </a:ext>
            </a:extLst>
          </p:cNvPr>
          <p:cNvSpPr/>
          <p:nvPr userDrawn="1"/>
        </p:nvSpPr>
        <p:spPr>
          <a:xfrm rot="16200000">
            <a:off x="11804404" y="5754581"/>
            <a:ext cx="377441" cy="3977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1" name="Rectangle 30">
            <a:extLst>
              <a:ext uri="{FF2B5EF4-FFF2-40B4-BE49-F238E27FC236}">
                <a16:creationId xmlns:a16="http://schemas.microsoft.com/office/drawing/2014/main" id="{FD36069A-03CA-2ABC-0081-776B8BA08859}"/>
              </a:ext>
            </a:extLst>
          </p:cNvPr>
          <p:cNvSpPr/>
          <p:nvPr userDrawn="1"/>
        </p:nvSpPr>
        <p:spPr>
          <a:xfrm rot="16200000">
            <a:off x="11589537" y="204709"/>
            <a:ext cx="807175" cy="3977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32" name="Image 31" descr="Une image contenant Police, capture d’écran, Graphique, texte&#10;&#10;Description générée automatiquement">
            <a:extLst>
              <a:ext uri="{FF2B5EF4-FFF2-40B4-BE49-F238E27FC236}">
                <a16:creationId xmlns:a16="http://schemas.microsoft.com/office/drawing/2014/main" id="{4F51562B-46C9-0040-7996-D98101084A97}"/>
              </a:ext>
            </a:extLst>
          </p:cNvPr>
          <p:cNvPicPr>
            <a:picLocks noChangeAspect="1"/>
          </p:cNvPicPr>
          <p:nvPr userDrawn="1"/>
        </p:nvPicPr>
        <p:blipFill>
          <a:blip r:embed="rId2"/>
          <a:stretch>
            <a:fillRect/>
          </a:stretch>
        </p:blipFill>
        <p:spPr>
          <a:xfrm>
            <a:off x="9658485" y="214428"/>
            <a:ext cx="1870904" cy="378312"/>
          </a:xfrm>
          <a:prstGeom prst="rect">
            <a:avLst/>
          </a:prstGeom>
        </p:spPr>
      </p:pic>
    </p:spTree>
    <p:extLst>
      <p:ext uri="{BB962C8B-B14F-4D97-AF65-F5344CB8AC3E}">
        <p14:creationId xmlns:p14="http://schemas.microsoft.com/office/powerpoint/2010/main" val="1301463399"/>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e de titre">
    <p:spTree>
      <p:nvGrpSpPr>
        <p:cNvPr id="1" name=""/>
        <p:cNvGrpSpPr/>
        <p:nvPr/>
      </p:nvGrpSpPr>
      <p:grpSpPr>
        <a:xfrm>
          <a:off x="0" y="0"/>
          <a:ext cx="0" cy="0"/>
          <a:chOff x="0" y="0"/>
          <a:chExt cx="0" cy="0"/>
        </a:xfrm>
      </p:grpSpPr>
      <p:sp>
        <p:nvSpPr>
          <p:cNvPr id="15" name="Espace réservé pour une image  14">
            <a:extLst>
              <a:ext uri="{FF2B5EF4-FFF2-40B4-BE49-F238E27FC236}">
                <a16:creationId xmlns:a16="http://schemas.microsoft.com/office/drawing/2014/main" id="{6ED7C7AA-EAB6-4940-BAF2-DD1894950BA8}"/>
              </a:ext>
            </a:extLst>
          </p:cNvPr>
          <p:cNvSpPr>
            <a:spLocks noGrp="1"/>
          </p:cNvSpPr>
          <p:nvPr>
            <p:ph type="pic" sz="quarter" idx="13"/>
          </p:nvPr>
        </p:nvSpPr>
        <p:spPr>
          <a:xfrm>
            <a:off x="0" y="0"/>
            <a:ext cx="7825160" cy="6858000"/>
          </a:xfrm>
          <a:solidFill>
            <a:schemeClr val="bg2">
              <a:lumMod val="90000"/>
            </a:schemeClr>
          </a:solidFill>
        </p:spPr>
        <p:txBody>
          <a:bodyPr/>
          <a:lstStyle/>
          <a:p>
            <a:endParaRPr lang="fr-FR"/>
          </a:p>
        </p:txBody>
      </p:sp>
      <p:sp>
        <p:nvSpPr>
          <p:cNvPr id="16" name="Larme 15">
            <a:extLst>
              <a:ext uri="{FF2B5EF4-FFF2-40B4-BE49-F238E27FC236}">
                <a16:creationId xmlns:a16="http://schemas.microsoft.com/office/drawing/2014/main" id="{F5531C26-F9C2-4F79-9C24-5220848E14C1}"/>
              </a:ext>
            </a:extLst>
          </p:cNvPr>
          <p:cNvSpPr/>
          <p:nvPr userDrawn="1"/>
        </p:nvSpPr>
        <p:spPr>
          <a:xfrm>
            <a:off x="5328359" y="0"/>
            <a:ext cx="6858000" cy="6858000"/>
          </a:xfrm>
          <a:prstGeom prst="teardrop">
            <a:avLst/>
          </a:prstGeom>
          <a:solidFill>
            <a:srgbClr val="742774">
              <a:alpha val="50000"/>
            </a:srgbClr>
          </a:solidFill>
          <a:ln w="76200">
            <a:solidFill>
              <a:srgbClr val="742774"/>
            </a:solidFill>
            <a:extLst>
              <a:ext uri="{C807C97D-BFC1-408E-A445-0C87EB9F89A2}">
                <ask:lineSketchStyleProps xmlns:ask="http://schemas.microsoft.com/office/drawing/2018/sketchyshapes" sd="885916499">
                  <a:custGeom>
                    <a:avLst/>
                    <a:gdLst>
                      <a:gd name="connsiteX0" fmla="*/ 0 w 6858000"/>
                      <a:gd name="connsiteY0" fmla="*/ 3429000 h 6858000"/>
                      <a:gd name="connsiteX1" fmla="*/ 3429000 w 6858000"/>
                      <a:gd name="connsiteY1" fmla="*/ 0 h 6858000"/>
                      <a:gd name="connsiteX2" fmla="*/ 6858000 w 6858000"/>
                      <a:gd name="connsiteY2" fmla="*/ 0 h 6858000"/>
                      <a:gd name="connsiteX3" fmla="*/ 6858000 w 6858000"/>
                      <a:gd name="connsiteY3" fmla="*/ 3429000 h 6858000"/>
                      <a:gd name="connsiteX4" fmla="*/ 3429000 w 6858000"/>
                      <a:gd name="connsiteY4" fmla="*/ 6858000 h 6858000"/>
                      <a:gd name="connsiteX5" fmla="*/ 0 w 6858000"/>
                      <a:gd name="connsiteY5"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6858000" fill="none" extrusionOk="0">
                        <a:moveTo>
                          <a:pt x="0" y="3429000"/>
                        </a:moveTo>
                        <a:cubicBezTo>
                          <a:pt x="-356662" y="1537951"/>
                          <a:pt x="1694094" y="130777"/>
                          <a:pt x="3429000" y="0"/>
                        </a:cubicBezTo>
                        <a:cubicBezTo>
                          <a:pt x="3818563" y="135085"/>
                          <a:pt x="5184566" y="20046"/>
                          <a:pt x="6858000" y="0"/>
                        </a:cubicBezTo>
                        <a:cubicBezTo>
                          <a:pt x="6797011" y="1075024"/>
                          <a:pt x="6731433" y="2040130"/>
                          <a:pt x="6858000" y="3429000"/>
                        </a:cubicBezTo>
                        <a:cubicBezTo>
                          <a:pt x="6871904" y="5354278"/>
                          <a:pt x="5416245" y="6876334"/>
                          <a:pt x="3429000" y="6858000"/>
                        </a:cubicBezTo>
                        <a:cubicBezTo>
                          <a:pt x="1350129" y="6858872"/>
                          <a:pt x="-94981" y="5340109"/>
                          <a:pt x="0" y="3429000"/>
                        </a:cubicBezTo>
                        <a:close/>
                      </a:path>
                      <a:path w="6858000" h="6858000" stroke="0" extrusionOk="0">
                        <a:moveTo>
                          <a:pt x="0" y="3429000"/>
                        </a:moveTo>
                        <a:cubicBezTo>
                          <a:pt x="99255" y="1193223"/>
                          <a:pt x="1801419" y="107880"/>
                          <a:pt x="3429000" y="0"/>
                        </a:cubicBezTo>
                        <a:cubicBezTo>
                          <a:pt x="4719047" y="-11961"/>
                          <a:pt x="6308948" y="77667"/>
                          <a:pt x="6858000" y="0"/>
                        </a:cubicBezTo>
                        <a:cubicBezTo>
                          <a:pt x="6769526" y="764345"/>
                          <a:pt x="6962576" y="2324080"/>
                          <a:pt x="6858000" y="3429000"/>
                        </a:cubicBezTo>
                        <a:cubicBezTo>
                          <a:pt x="6809443" y="5076263"/>
                          <a:pt x="5372160" y="6946033"/>
                          <a:pt x="3429000" y="6858000"/>
                        </a:cubicBezTo>
                        <a:cubicBezTo>
                          <a:pt x="1701082" y="6587894"/>
                          <a:pt x="227572" y="5403162"/>
                          <a:pt x="0" y="342900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0E27C6E0-BCC8-4423-8ACC-C857DFE83435}"/>
              </a:ext>
            </a:extLst>
          </p:cNvPr>
          <p:cNvSpPr>
            <a:spLocks noGrp="1"/>
          </p:cNvSpPr>
          <p:nvPr>
            <p:ph type="ctrTitle"/>
          </p:nvPr>
        </p:nvSpPr>
        <p:spPr>
          <a:xfrm>
            <a:off x="6268720" y="868362"/>
            <a:ext cx="5595040" cy="2387600"/>
          </a:xfrm>
          <a:noFill/>
        </p:spPr>
        <p:txBody>
          <a:bodyPr anchor="b"/>
          <a:lstStyle>
            <a:lvl1pPr algn="l">
              <a:defRPr sz="6000">
                <a:solidFill>
                  <a:srgbClr val="742774"/>
                </a:solidFill>
                <a:latin typeface="Segoe UI Semibold" panose="020B0702040204020203" pitchFamily="34" charset="0"/>
                <a:cs typeface="Segoe UI Semibold" panose="020B0702040204020203" pitchFamily="34" charset="0"/>
              </a:defRPr>
            </a:lvl1pPr>
          </a:lstStyle>
          <a:p>
            <a:r>
              <a:rPr lang="fr-FR"/>
              <a:t>Modifiez le style du titre</a:t>
            </a:r>
          </a:p>
        </p:txBody>
      </p:sp>
      <p:sp>
        <p:nvSpPr>
          <p:cNvPr id="3" name="Sous-titre 2">
            <a:extLst>
              <a:ext uri="{FF2B5EF4-FFF2-40B4-BE49-F238E27FC236}">
                <a16:creationId xmlns:a16="http://schemas.microsoft.com/office/drawing/2014/main" id="{1B1A65C3-787A-4A5D-A4D3-CD6DAD9277A6}"/>
              </a:ext>
            </a:extLst>
          </p:cNvPr>
          <p:cNvSpPr>
            <a:spLocks noGrp="1"/>
          </p:cNvSpPr>
          <p:nvPr>
            <p:ph type="subTitle" idx="1"/>
          </p:nvPr>
        </p:nvSpPr>
        <p:spPr>
          <a:xfrm>
            <a:off x="6268720" y="3602038"/>
            <a:ext cx="5595040" cy="1213802"/>
          </a:xfrm>
          <a:noFill/>
        </p:spPr>
        <p:txBody>
          <a:bodyPr>
            <a:normAutofit/>
          </a:bodyPr>
          <a:lstStyle>
            <a:lvl1pPr marL="0" indent="0" algn="l">
              <a:spcBef>
                <a:spcPts val="2400"/>
              </a:spcBef>
              <a:spcAft>
                <a:spcPts val="2400"/>
              </a:spcAft>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6" name="Espace réservé du numéro de diapositive 5">
            <a:extLst>
              <a:ext uri="{FF2B5EF4-FFF2-40B4-BE49-F238E27FC236}">
                <a16:creationId xmlns:a16="http://schemas.microsoft.com/office/drawing/2014/main" id="{014C4D40-3A4D-43E6-941F-5F04BDDB5D7D}"/>
              </a:ext>
            </a:extLst>
          </p:cNvPr>
          <p:cNvSpPr>
            <a:spLocks noGrp="1"/>
          </p:cNvSpPr>
          <p:nvPr>
            <p:ph type="sldNum" sz="quarter" idx="12"/>
          </p:nvPr>
        </p:nvSpPr>
        <p:spPr/>
        <p:txBody>
          <a:bodyPr/>
          <a:lstStyle/>
          <a:p>
            <a:fld id="{F2D2C361-7486-4AB1-8DE5-A0E4E1B2CF91}" type="slidenum">
              <a:rPr lang="fr-FR" smtClean="0"/>
              <a:t>‹#›</a:t>
            </a:fld>
            <a:endParaRPr lang="fr-FR"/>
          </a:p>
        </p:txBody>
      </p:sp>
      <p:pic>
        <p:nvPicPr>
          <p:cNvPr id="9" name="Image 8">
            <a:extLst>
              <a:ext uri="{FF2B5EF4-FFF2-40B4-BE49-F238E27FC236}">
                <a16:creationId xmlns:a16="http://schemas.microsoft.com/office/drawing/2014/main" id="{4D7A35C5-6941-489A-BD05-C230E63E72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5128" y="153892"/>
            <a:ext cx="441263" cy="441263"/>
          </a:xfrm>
          <a:prstGeom prst="rect">
            <a:avLst/>
          </a:prstGeom>
        </p:spPr>
      </p:pic>
      <p:pic>
        <p:nvPicPr>
          <p:cNvPr id="10" name="Image 9">
            <a:extLst>
              <a:ext uri="{FF2B5EF4-FFF2-40B4-BE49-F238E27FC236}">
                <a16:creationId xmlns:a16="http://schemas.microsoft.com/office/drawing/2014/main" id="{B5281243-7A0C-406C-BD2E-9AF43C825A2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8999" b="39175"/>
          <a:stretch/>
        </p:blipFill>
        <p:spPr>
          <a:xfrm>
            <a:off x="9937660" y="283219"/>
            <a:ext cx="1015201" cy="221574"/>
          </a:xfrm>
          <a:prstGeom prst="rect">
            <a:avLst/>
          </a:prstGeom>
        </p:spPr>
      </p:pic>
      <p:pic>
        <p:nvPicPr>
          <p:cNvPr id="11" name="Image 10" descr="Une image contenant texte, signe, clipart&#10;&#10;Description générée automatiquement">
            <a:extLst>
              <a:ext uri="{FF2B5EF4-FFF2-40B4-BE49-F238E27FC236}">
                <a16:creationId xmlns:a16="http://schemas.microsoft.com/office/drawing/2014/main" id="{ADA651E0-2FAB-4126-BDCB-C7F9C9ECE6C3}"/>
              </a:ext>
            </a:extLst>
          </p:cNvPr>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30689" y="156953"/>
            <a:ext cx="803698" cy="478999"/>
          </a:xfrm>
          <a:prstGeom prst="rect">
            <a:avLst/>
          </a:prstGeom>
        </p:spPr>
      </p:pic>
    </p:spTree>
    <p:extLst>
      <p:ext uri="{BB962C8B-B14F-4D97-AF65-F5344CB8AC3E}">
        <p14:creationId xmlns:p14="http://schemas.microsoft.com/office/powerpoint/2010/main" val="1440509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FABC2F5-D306-22FF-445B-31F15A5D5162}"/>
              </a:ext>
            </a:extLst>
          </p:cNvPr>
          <p:cNvSpPr/>
          <p:nvPr userDrawn="1"/>
        </p:nvSpPr>
        <p:spPr>
          <a:xfrm>
            <a:off x="4752190" y="807170"/>
            <a:ext cx="7042055" cy="6050831"/>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 name="Rectangle 3">
            <a:extLst>
              <a:ext uri="{FF2B5EF4-FFF2-40B4-BE49-F238E27FC236}">
                <a16:creationId xmlns:a16="http://schemas.microsoft.com/office/drawing/2014/main" id="{9703C629-FB7F-FEB4-5ACE-84A0F8442368}"/>
              </a:ext>
            </a:extLst>
          </p:cNvPr>
          <p:cNvSpPr/>
          <p:nvPr userDrawn="1"/>
        </p:nvSpPr>
        <p:spPr>
          <a:xfrm>
            <a:off x="-6284" y="807171"/>
            <a:ext cx="4764392" cy="605082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 name="Title 1">
            <a:extLst>
              <a:ext uri="{FF2B5EF4-FFF2-40B4-BE49-F238E27FC236}">
                <a16:creationId xmlns:a16="http://schemas.microsoft.com/office/drawing/2014/main" id="{14EC2572-8518-46FF-8F60-FE2963DF4A6E}"/>
              </a:ext>
            </a:extLst>
          </p:cNvPr>
          <p:cNvSpPr>
            <a:spLocks noGrp="1"/>
          </p:cNvSpPr>
          <p:nvPr>
            <p:ph type="ctrTitle" hasCustomPrompt="1"/>
          </p:nvPr>
        </p:nvSpPr>
        <p:spPr>
          <a:xfrm>
            <a:off x="307933" y="1057299"/>
            <a:ext cx="4179761" cy="1545391"/>
          </a:xfrm>
        </p:spPr>
        <p:txBody>
          <a:bodyPr anchor="b">
            <a:normAutofit/>
          </a:bodyPr>
          <a:lstStyle>
            <a:lvl1pPr algn="l">
              <a:defRPr sz="3733" cap="none" baseline="0">
                <a:solidFill>
                  <a:schemeClr val="tx2"/>
                </a:solidFill>
              </a:defRPr>
            </a:lvl1pPr>
          </a:lstStyle>
          <a:p>
            <a:r>
              <a:rPr lang="fr-FR" dirty="0"/>
              <a:t>Modifiez le titre</a:t>
            </a:r>
            <a:endParaRPr lang="en-US" dirty="0"/>
          </a:p>
        </p:txBody>
      </p:sp>
      <p:sp>
        <p:nvSpPr>
          <p:cNvPr id="3" name="Subtitle 2">
            <a:extLst>
              <a:ext uri="{FF2B5EF4-FFF2-40B4-BE49-F238E27FC236}">
                <a16:creationId xmlns:a16="http://schemas.microsoft.com/office/drawing/2014/main" id="{A7A0C76A-7715-48A4-8CF5-14BBF61962A1}"/>
              </a:ext>
            </a:extLst>
          </p:cNvPr>
          <p:cNvSpPr>
            <a:spLocks noGrp="1"/>
          </p:cNvSpPr>
          <p:nvPr>
            <p:ph type="subTitle" idx="1" hasCustomPrompt="1"/>
          </p:nvPr>
        </p:nvSpPr>
        <p:spPr>
          <a:xfrm>
            <a:off x="307933" y="2746552"/>
            <a:ext cx="4179761" cy="682448"/>
          </a:xfrm>
        </p:spPr>
        <p:txBody>
          <a:bodyPr>
            <a:normAutofit/>
          </a:bodyPr>
          <a:lstStyle>
            <a:lvl1pPr marL="0" indent="0" algn="l">
              <a:buNone/>
              <a:defRPr sz="3200" baseline="0">
                <a:solidFill>
                  <a:schemeClr val="tx2"/>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r-FR" dirty="0"/>
              <a:t>Sous-titre</a:t>
            </a:r>
            <a:endParaRPr lang="en-US" dirty="0"/>
          </a:p>
        </p:txBody>
      </p:sp>
      <p:pic>
        <p:nvPicPr>
          <p:cNvPr id="5" name="Image 4" descr="Une image contenant Police, capture d’écran, Graphique, texte&#10;&#10;Description générée automatiquement">
            <a:extLst>
              <a:ext uri="{FF2B5EF4-FFF2-40B4-BE49-F238E27FC236}">
                <a16:creationId xmlns:a16="http://schemas.microsoft.com/office/drawing/2014/main" id="{1C39051D-C93A-1D95-0B1F-5ED861DCEA94}"/>
              </a:ext>
            </a:extLst>
          </p:cNvPr>
          <p:cNvPicPr>
            <a:picLocks noChangeAspect="1"/>
          </p:cNvPicPr>
          <p:nvPr userDrawn="1"/>
        </p:nvPicPr>
        <p:blipFill>
          <a:blip r:embed="rId3"/>
          <a:stretch>
            <a:fillRect/>
          </a:stretch>
        </p:blipFill>
        <p:spPr>
          <a:xfrm>
            <a:off x="9658485" y="214428"/>
            <a:ext cx="1870904" cy="378312"/>
          </a:xfrm>
          <a:prstGeom prst="rect">
            <a:avLst/>
          </a:prstGeom>
        </p:spPr>
      </p:pic>
      <p:sp>
        <p:nvSpPr>
          <p:cNvPr id="6" name="Rectangle 5">
            <a:extLst>
              <a:ext uri="{FF2B5EF4-FFF2-40B4-BE49-F238E27FC236}">
                <a16:creationId xmlns:a16="http://schemas.microsoft.com/office/drawing/2014/main" id="{FB1D4A3D-135A-B139-D9B8-6FE1CCF52B4B}"/>
              </a:ext>
            </a:extLst>
          </p:cNvPr>
          <p:cNvSpPr/>
          <p:nvPr userDrawn="1"/>
        </p:nvSpPr>
        <p:spPr>
          <a:xfrm rot="16200000">
            <a:off x="11400817" y="6066815"/>
            <a:ext cx="1184612" cy="3977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Rectangle 6">
            <a:extLst>
              <a:ext uri="{FF2B5EF4-FFF2-40B4-BE49-F238E27FC236}">
                <a16:creationId xmlns:a16="http://schemas.microsoft.com/office/drawing/2014/main" id="{B4703752-977E-187B-31BD-57F0AFD8E09D}"/>
              </a:ext>
            </a:extLst>
          </p:cNvPr>
          <p:cNvSpPr/>
          <p:nvPr userDrawn="1"/>
        </p:nvSpPr>
        <p:spPr>
          <a:xfrm rot="16200000">
            <a:off x="9748736" y="3230122"/>
            <a:ext cx="4488777" cy="39775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 name="Rectangle 7">
            <a:extLst>
              <a:ext uri="{FF2B5EF4-FFF2-40B4-BE49-F238E27FC236}">
                <a16:creationId xmlns:a16="http://schemas.microsoft.com/office/drawing/2014/main" id="{26858F6F-026C-0C60-5483-A776498B37C2}"/>
              </a:ext>
            </a:extLst>
          </p:cNvPr>
          <p:cNvSpPr/>
          <p:nvPr userDrawn="1"/>
        </p:nvSpPr>
        <p:spPr>
          <a:xfrm rot="16200000">
            <a:off x="11804405" y="797016"/>
            <a:ext cx="377441" cy="3977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 name="Rectangle 8">
            <a:extLst>
              <a:ext uri="{FF2B5EF4-FFF2-40B4-BE49-F238E27FC236}">
                <a16:creationId xmlns:a16="http://schemas.microsoft.com/office/drawing/2014/main" id="{24BBC186-A6FA-F0E2-D78D-C242EEE66124}"/>
              </a:ext>
            </a:extLst>
          </p:cNvPr>
          <p:cNvSpPr/>
          <p:nvPr userDrawn="1"/>
        </p:nvSpPr>
        <p:spPr>
          <a:xfrm rot="16200000">
            <a:off x="11589537" y="204709"/>
            <a:ext cx="807175" cy="3977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 name="Rectangle 10">
            <a:extLst>
              <a:ext uri="{FF2B5EF4-FFF2-40B4-BE49-F238E27FC236}">
                <a16:creationId xmlns:a16="http://schemas.microsoft.com/office/drawing/2014/main" id="{C3A8F23F-60E4-5783-8D6C-734145E5133C}"/>
              </a:ext>
            </a:extLst>
          </p:cNvPr>
          <p:cNvSpPr/>
          <p:nvPr userDrawn="1"/>
        </p:nvSpPr>
        <p:spPr>
          <a:xfrm>
            <a:off x="0" y="-1"/>
            <a:ext cx="4764392" cy="8071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 name="Espace réservé du contenu 16">
            <a:extLst>
              <a:ext uri="{FF2B5EF4-FFF2-40B4-BE49-F238E27FC236}">
                <a16:creationId xmlns:a16="http://schemas.microsoft.com/office/drawing/2014/main" id="{3F27FFA3-28FD-0D5A-0C06-38AE5857BAE1}"/>
              </a:ext>
            </a:extLst>
          </p:cNvPr>
          <p:cNvSpPr>
            <a:spLocks noGrp="1"/>
          </p:cNvSpPr>
          <p:nvPr>
            <p:ph sz="quarter" idx="10"/>
          </p:nvPr>
        </p:nvSpPr>
        <p:spPr>
          <a:xfrm>
            <a:off x="306917" y="3579285"/>
            <a:ext cx="4180416" cy="3035300"/>
          </a:xfrm>
        </p:spPr>
        <p:txBody>
          <a:bodyPr/>
          <a:lstStyle>
            <a:lvl1pPr>
              <a:defRPr sz="2133"/>
            </a:lvl1pPr>
            <a:lvl2pPr>
              <a:defRPr sz="2133"/>
            </a:lvl2pPr>
            <a:lvl3pPr>
              <a:defRPr sz="2133"/>
            </a:lvl3pPr>
            <a:lvl4pPr>
              <a:defRPr sz="2133"/>
            </a:lvl4pPr>
            <a:lvl5pPr>
              <a:defRPr sz="2133"/>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9" name="Espace réservé pour une image  18">
            <a:extLst>
              <a:ext uri="{FF2B5EF4-FFF2-40B4-BE49-F238E27FC236}">
                <a16:creationId xmlns:a16="http://schemas.microsoft.com/office/drawing/2014/main" id="{76DC5E83-A4EB-5C13-65E7-5B786E81B07F}"/>
              </a:ext>
            </a:extLst>
          </p:cNvPr>
          <p:cNvSpPr>
            <a:spLocks noGrp="1"/>
          </p:cNvSpPr>
          <p:nvPr>
            <p:ph type="pic" sz="quarter" idx="11"/>
          </p:nvPr>
        </p:nvSpPr>
        <p:spPr>
          <a:xfrm>
            <a:off x="4764025" y="807170"/>
            <a:ext cx="7030219" cy="6050831"/>
          </a:xfrm>
        </p:spPr>
        <p:txBody>
          <a:bodyPr/>
          <a:lstStyle/>
          <a:p>
            <a:r>
              <a:rPr lang="fr-FR"/>
              <a:t>Cliquez sur l'icône pour ajouter une image</a:t>
            </a:r>
            <a:endParaRPr lang="fr-FR" dirty="0"/>
          </a:p>
        </p:txBody>
      </p:sp>
      <p:sp>
        <p:nvSpPr>
          <p:cNvPr id="22" name="Espace réservé du texte 21">
            <a:extLst>
              <a:ext uri="{FF2B5EF4-FFF2-40B4-BE49-F238E27FC236}">
                <a16:creationId xmlns:a16="http://schemas.microsoft.com/office/drawing/2014/main" id="{80FDC2EB-0C2B-637B-F0D9-AD17E7272DFB}"/>
              </a:ext>
            </a:extLst>
          </p:cNvPr>
          <p:cNvSpPr>
            <a:spLocks noGrp="1"/>
          </p:cNvSpPr>
          <p:nvPr>
            <p:ph type="body" sz="quarter" idx="12" hasCustomPrompt="1"/>
          </p:nvPr>
        </p:nvSpPr>
        <p:spPr>
          <a:xfrm>
            <a:off x="306917" y="120651"/>
            <a:ext cx="4180417" cy="472016"/>
          </a:xfrm>
        </p:spPr>
        <p:txBody>
          <a:bodyPr/>
          <a:lstStyle>
            <a:lvl1pPr>
              <a:defRPr/>
            </a:lvl1pPr>
          </a:lstStyle>
          <a:p>
            <a:pPr lvl="0"/>
            <a:r>
              <a:rPr lang="fr-FR" dirty="0"/>
              <a:t>Facultatif</a:t>
            </a:r>
          </a:p>
        </p:txBody>
      </p:sp>
      <p:sp>
        <p:nvSpPr>
          <p:cNvPr id="23" name="Rectangle 22">
            <a:extLst>
              <a:ext uri="{FF2B5EF4-FFF2-40B4-BE49-F238E27FC236}">
                <a16:creationId xmlns:a16="http://schemas.microsoft.com/office/drawing/2014/main" id="{9338E3F7-1E5D-F27B-A3B4-07A2EFB5EDB1}"/>
              </a:ext>
            </a:extLst>
          </p:cNvPr>
          <p:cNvSpPr>
            <a:spLocks/>
          </p:cNvSpPr>
          <p:nvPr userDrawn="1"/>
        </p:nvSpPr>
        <p:spPr>
          <a:xfrm rot="16200000">
            <a:off x="7675001" y="2750575"/>
            <a:ext cx="1184607" cy="7030219"/>
          </a:xfrm>
          <a:prstGeom prst="rect">
            <a:avLst/>
          </a:prstGeom>
          <a:solidFill>
            <a:schemeClr val="bg2">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Tree>
    <p:extLst>
      <p:ext uri="{BB962C8B-B14F-4D97-AF65-F5344CB8AC3E}">
        <p14:creationId xmlns:p14="http://schemas.microsoft.com/office/powerpoint/2010/main" val="2294774828"/>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re et textes">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E99B35B-6FFD-B0B1-1CB5-49C245DE1954}"/>
              </a:ext>
            </a:extLst>
          </p:cNvPr>
          <p:cNvSpPr/>
          <p:nvPr userDrawn="1"/>
        </p:nvSpPr>
        <p:spPr>
          <a:xfrm rot="16200000">
            <a:off x="-2215774" y="3013255"/>
            <a:ext cx="6060521" cy="1628967"/>
          </a:xfrm>
          <a:prstGeom prst="rect">
            <a:avLst/>
          </a:prstGeom>
          <a:blipFill dpi="0" rotWithShape="0">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 name="Title 1">
            <a:extLst>
              <a:ext uri="{FF2B5EF4-FFF2-40B4-BE49-F238E27FC236}">
                <a16:creationId xmlns:a16="http://schemas.microsoft.com/office/drawing/2014/main" id="{34BC7BA0-DC57-452F-85B7-C979AA690920}"/>
              </a:ext>
            </a:extLst>
          </p:cNvPr>
          <p:cNvSpPr>
            <a:spLocks noGrp="1"/>
          </p:cNvSpPr>
          <p:nvPr>
            <p:ph type="title" hasCustomPrompt="1"/>
          </p:nvPr>
        </p:nvSpPr>
        <p:spPr>
          <a:xfrm>
            <a:off x="2339356" y="807171"/>
            <a:ext cx="3544209" cy="1614204"/>
          </a:xfrm>
        </p:spPr>
        <p:txBody>
          <a:bodyPr/>
          <a:lstStyle>
            <a:lvl1pPr>
              <a:defRPr sz="3733"/>
            </a:lvl1pPr>
          </a:lstStyle>
          <a:p>
            <a:r>
              <a:rPr lang="fr-FR" dirty="0"/>
              <a:t>Modifiez le titre</a:t>
            </a:r>
            <a:endParaRPr lang="en-US" dirty="0"/>
          </a:p>
        </p:txBody>
      </p:sp>
      <p:sp>
        <p:nvSpPr>
          <p:cNvPr id="3" name="Rectangle 2">
            <a:extLst>
              <a:ext uri="{FF2B5EF4-FFF2-40B4-BE49-F238E27FC236}">
                <a16:creationId xmlns:a16="http://schemas.microsoft.com/office/drawing/2014/main" id="{36EAB20B-EC72-7807-C399-069C09B04D82}"/>
              </a:ext>
            </a:extLst>
          </p:cNvPr>
          <p:cNvSpPr/>
          <p:nvPr userDrawn="1"/>
        </p:nvSpPr>
        <p:spPr>
          <a:xfrm rot="16200000">
            <a:off x="1232170" y="6066816"/>
            <a:ext cx="1184612" cy="39775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3">
            <a:extLst>
              <a:ext uri="{FF2B5EF4-FFF2-40B4-BE49-F238E27FC236}">
                <a16:creationId xmlns:a16="http://schemas.microsoft.com/office/drawing/2014/main" id="{C887CA02-9927-D2A9-D924-30F96A59FC5B}"/>
              </a:ext>
            </a:extLst>
          </p:cNvPr>
          <p:cNvSpPr/>
          <p:nvPr userDrawn="1"/>
        </p:nvSpPr>
        <p:spPr>
          <a:xfrm rot="16200000">
            <a:off x="-417859" y="2850634"/>
            <a:ext cx="4484675" cy="397753"/>
          </a:xfrm>
          <a:prstGeom prst="rect">
            <a:avLst/>
          </a:prstGeom>
          <a:solidFill>
            <a:srgbClr val="1FA8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 name="Rectangle 4">
            <a:extLst>
              <a:ext uri="{FF2B5EF4-FFF2-40B4-BE49-F238E27FC236}">
                <a16:creationId xmlns:a16="http://schemas.microsoft.com/office/drawing/2014/main" id="{D0A47150-6B82-CA6B-06AB-E5A555170978}"/>
              </a:ext>
            </a:extLst>
          </p:cNvPr>
          <p:cNvSpPr/>
          <p:nvPr userDrawn="1"/>
        </p:nvSpPr>
        <p:spPr>
          <a:xfrm rot="16200000">
            <a:off x="1633707" y="5283740"/>
            <a:ext cx="381540" cy="3977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 name="Rectangle 8">
            <a:extLst>
              <a:ext uri="{FF2B5EF4-FFF2-40B4-BE49-F238E27FC236}">
                <a16:creationId xmlns:a16="http://schemas.microsoft.com/office/drawing/2014/main" id="{DF073A67-D384-2897-BFE2-EB136E4EAA73}"/>
              </a:ext>
            </a:extLst>
          </p:cNvPr>
          <p:cNvSpPr/>
          <p:nvPr userDrawn="1"/>
        </p:nvSpPr>
        <p:spPr>
          <a:xfrm rot="16200000">
            <a:off x="1420890" y="204710"/>
            <a:ext cx="807175" cy="3977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 name="Rectangle 9">
            <a:extLst>
              <a:ext uri="{FF2B5EF4-FFF2-40B4-BE49-F238E27FC236}">
                <a16:creationId xmlns:a16="http://schemas.microsoft.com/office/drawing/2014/main" id="{3220BF5F-62F7-9249-6DCB-6ED2CCD4803C}"/>
              </a:ext>
            </a:extLst>
          </p:cNvPr>
          <p:cNvSpPr/>
          <p:nvPr userDrawn="1"/>
        </p:nvSpPr>
        <p:spPr>
          <a:xfrm rot="16200000">
            <a:off x="400324" y="-414731"/>
            <a:ext cx="818205" cy="162559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 name="Rectangle 10">
            <a:extLst>
              <a:ext uri="{FF2B5EF4-FFF2-40B4-BE49-F238E27FC236}">
                <a16:creationId xmlns:a16="http://schemas.microsoft.com/office/drawing/2014/main" id="{040B0F26-789C-2E17-78B2-DAC11023BBB0}"/>
              </a:ext>
            </a:extLst>
          </p:cNvPr>
          <p:cNvSpPr>
            <a:spLocks/>
          </p:cNvSpPr>
          <p:nvPr userDrawn="1"/>
        </p:nvSpPr>
        <p:spPr>
          <a:xfrm rot="16200000">
            <a:off x="218811" y="5451212"/>
            <a:ext cx="1184607" cy="162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7" name="Subtitle 2">
            <a:extLst>
              <a:ext uri="{FF2B5EF4-FFF2-40B4-BE49-F238E27FC236}">
                <a16:creationId xmlns:a16="http://schemas.microsoft.com/office/drawing/2014/main" id="{291CAE3A-F941-2F8F-D66C-6666C8A331E8}"/>
              </a:ext>
            </a:extLst>
          </p:cNvPr>
          <p:cNvSpPr>
            <a:spLocks noGrp="1"/>
          </p:cNvSpPr>
          <p:nvPr>
            <p:ph type="subTitle" idx="1" hasCustomPrompt="1"/>
          </p:nvPr>
        </p:nvSpPr>
        <p:spPr>
          <a:xfrm>
            <a:off x="2339355" y="2421375"/>
            <a:ext cx="9454893" cy="682448"/>
          </a:xfrm>
        </p:spPr>
        <p:txBody>
          <a:bodyPr>
            <a:normAutofit/>
          </a:bodyPr>
          <a:lstStyle>
            <a:lvl1pPr marL="0" indent="0" algn="l">
              <a:buNone/>
              <a:defRPr sz="3200" baseline="0">
                <a:solidFill>
                  <a:schemeClr val="tx2"/>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r-FR" dirty="0"/>
              <a:t>Sous-titre</a:t>
            </a:r>
            <a:endParaRPr lang="en-US" dirty="0"/>
          </a:p>
        </p:txBody>
      </p:sp>
      <p:sp>
        <p:nvSpPr>
          <p:cNvPr id="18" name="Espace réservé du contenu 16">
            <a:extLst>
              <a:ext uri="{FF2B5EF4-FFF2-40B4-BE49-F238E27FC236}">
                <a16:creationId xmlns:a16="http://schemas.microsoft.com/office/drawing/2014/main" id="{605F1794-4F84-2C9C-C512-7C5493339458}"/>
              </a:ext>
            </a:extLst>
          </p:cNvPr>
          <p:cNvSpPr>
            <a:spLocks noGrp="1"/>
          </p:cNvSpPr>
          <p:nvPr>
            <p:ph sz="quarter" idx="10"/>
          </p:nvPr>
        </p:nvSpPr>
        <p:spPr>
          <a:xfrm>
            <a:off x="2338339" y="3254108"/>
            <a:ext cx="9455909" cy="3314561"/>
          </a:xfrm>
        </p:spPr>
        <p:txBody>
          <a:bodyPr/>
          <a:lstStyle>
            <a:lvl1pPr>
              <a:defRPr sz="2133"/>
            </a:lvl1pPr>
            <a:lvl2pPr>
              <a:defRPr sz="2133"/>
            </a:lvl2pPr>
            <a:lvl3pPr>
              <a:defRPr sz="2133"/>
            </a:lvl3pPr>
            <a:lvl4pPr>
              <a:defRPr sz="2133"/>
            </a:lvl4pPr>
            <a:lvl5pPr>
              <a:defRPr sz="2133"/>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0" name="Espace réservé pour une image  19">
            <a:extLst>
              <a:ext uri="{FF2B5EF4-FFF2-40B4-BE49-F238E27FC236}">
                <a16:creationId xmlns:a16="http://schemas.microsoft.com/office/drawing/2014/main" id="{D3399389-7215-D611-C709-488AB5E72CC1}"/>
              </a:ext>
            </a:extLst>
          </p:cNvPr>
          <p:cNvSpPr>
            <a:spLocks noGrp="1"/>
          </p:cNvSpPr>
          <p:nvPr>
            <p:ph type="pic" sz="quarter" idx="11"/>
          </p:nvPr>
        </p:nvSpPr>
        <p:spPr>
          <a:xfrm>
            <a:off x="1" y="807171"/>
            <a:ext cx="1622225" cy="4865496"/>
          </a:xfrm>
        </p:spPr>
        <p:txBody>
          <a:bodyPr/>
          <a:lstStyle/>
          <a:p>
            <a:r>
              <a:rPr lang="fr-FR"/>
              <a:t>Cliquez sur l'icône pour ajouter une image</a:t>
            </a:r>
          </a:p>
        </p:txBody>
      </p:sp>
      <p:pic>
        <p:nvPicPr>
          <p:cNvPr id="22" name="Image 21" descr="Une image contenant Police, capture d’écran, Graphique, texte&#10;&#10;Description générée automatiquement">
            <a:extLst>
              <a:ext uri="{FF2B5EF4-FFF2-40B4-BE49-F238E27FC236}">
                <a16:creationId xmlns:a16="http://schemas.microsoft.com/office/drawing/2014/main" id="{FE65691B-97D4-A051-E0B8-6C1F26B75699}"/>
              </a:ext>
            </a:extLst>
          </p:cNvPr>
          <p:cNvPicPr>
            <a:picLocks noChangeAspect="1"/>
          </p:cNvPicPr>
          <p:nvPr userDrawn="1"/>
        </p:nvPicPr>
        <p:blipFill>
          <a:blip r:embed="rId3"/>
          <a:stretch>
            <a:fillRect/>
          </a:stretch>
        </p:blipFill>
        <p:spPr>
          <a:xfrm>
            <a:off x="9658485" y="214428"/>
            <a:ext cx="1870904" cy="378312"/>
          </a:xfrm>
          <a:prstGeom prst="rect">
            <a:avLst/>
          </a:prstGeom>
        </p:spPr>
      </p:pic>
      <p:sp>
        <p:nvSpPr>
          <p:cNvPr id="23" name="Rectangle 22">
            <a:extLst>
              <a:ext uri="{FF2B5EF4-FFF2-40B4-BE49-F238E27FC236}">
                <a16:creationId xmlns:a16="http://schemas.microsoft.com/office/drawing/2014/main" id="{4B41C0AB-94EE-00C7-9D55-584FCF5AD711}"/>
              </a:ext>
            </a:extLst>
          </p:cNvPr>
          <p:cNvSpPr/>
          <p:nvPr userDrawn="1"/>
        </p:nvSpPr>
        <p:spPr>
          <a:xfrm rot="16200000">
            <a:off x="11589541" y="204710"/>
            <a:ext cx="807169" cy="397753"/>
          </a:xfrm>
          <a:prstGeom prst="rect">
            <a:avLst/>
          </a:prstGeom>
          <a:solidFill>
            <a:srgbClr val="1FA8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Tree>
    <p:extLst>
      <p:ext uri="{BB962C8B-B14F-4D97-AF65-F5344CB8AC3E}">
        <p14:creationId xmlns:p14="http://schemas.microsoft.com/office/powerpoint/2010/main" val="2572405994"/>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1" userDrawn="1">
  <p:cSld name="Title only 1">
    <p:spTree>
      <p:nvGrpSpPr>
        <p:cNvPr id="1" name="Shape 115"/>
        <p:cNvGrpSpPr/>
        <p:nvPr/>
      </p:nvGrpSpPr>
      <p:grpSpPr>
        <a:xfrm>
          <a:off x="0" y="0"/>
          <a:ext cx="0" cy="0"/>
          <a:chOff x="0" y="0"/>
          <a:chExt cx="0" cy="0"/>
        </a:xfrm>
      </p:grpSpPr>
      <p:sp>
        <p:nvSpPr>
          <p:cNvPr id="3" name="Rectangle 2">
            <a:extLst>
              <a:ext uri="{FF2B5EF4-FFF2-40B4-BE49-F238E27FC236}">
                <a16:creationId xmlns:a16="http://schemas.microsoft.com/office/drawing/2014/main" id="{A23B9E2D-6929-F3C6-613A-FAF6C0137AC7}"/>
              </a:ext>
            </a:extLst>
          </p:cNvPr>
          <p:cNvSpPr/>
          <p:nvPr userDrawn="1"/>
        </p:nvSpPr>
        <p:spPr>
          <a:xfrm rot="16200000">
            <a:off x="1089832" y="-1104238"/>
            <a:ext cx="818205" cy="30046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 name="Rectangle 7">
            <a:extLst>
              <a:ext uri="{FF2B5EF4-FFF2-40B4-BE49-F238E27FC236}">
                <a16:creationId xmlns:a16="http://schemas.microsoft.com/office/drawing/2014/main" id="{D3A86AFB-C66E-D306-21D1-4A2DF55044F0}"/>
              </a:ext>
            </a:extLst>
          </p:cNvPr>
          <p:cNvSpPr/>
          <p:nvPr userDrawn="1"/>
        </p:nvSpPr>
        <p:spPr>
          <a:xfrm>
            <a:off x="-6475" y="807171"/>
            <a:ext cx="3008101" cy="605082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6" name="Google Shape;116;p15"/>
          <p:cNvSpPr txBox="1">
            <a:spLocks noGrp="1"/>
          </p:cNvSpPr>
          <p:nvPr>
            <p:ph type="title" hasCustomPrompt="1"/>
          </p:nvPr>
        </p:nvSpPr>
        <p:spPr>
          <a:xfrm>
            <a:off x="1" y="806451"/>
            <a:ext cx="3001241" cy="1258324"/>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fr-FR" dirty="0"/>
              <a:t>Modifiez le titre</a:t>
            </a:r>
            <a:endParaRPr dirty="0"/>
          </a:p>
        </p:txBody>
      </p:sp>
      <p:pic>
        <p:nvPicPr>
          <p:cNvPr id="4" name="Image 3" descr="Une image contenant Police, capture d’écran, Graphique, texte&#10;&#10;Description générée automatiquement">
            <a:extLst>
              <a:ext uri="{FF2B5EF4-FFF2-40B4-BE49-F238E27FC236}">
                <a16:creationId xmlns:a16="http://schemas.microsoft.com/office/drawing/2014/main" id="{1E2E0339-DC9E-A039-1844-72483AF7B415}"/>
              </a:ext>
            </a:extLst>
          </p:cNvPr>
          <p:cNvPicPr>
            <a:picLocks noChangeAspect="1"/>
          </p:cNvPicPr>
          <p:nvPr userDrawn="1"/>
        </p:nvPicPr>
        <p:blipFill>
          <a:blip r:embed="rId2"/>
          <a:stretch>
            <a:fillRect/>
          </a:stretch>
        </p:blipFill>
        <p:spPr>
          <a:xfrm>
            <a:off x="9658485" y="214428"/>
            <a:ext cx="1870904" cy="378312"/>
          </a:xfrm>
          <a:prstGeom prst="rect">
            <a:avLst/>
          </a:prstGeom>
        </p:spPr>
      </p:pic>
      <p:sp>
        <p:nvSpPr>
          <p:cNvPr id="5" name="Rectangle 4">
            <a:extLst>
              <a:ext uri="{FF2B5EF4-FFF2-40B4-BE49-F238E27FC236}">
                <a16:creationId xmlns:a16="http://schemas.microsoft.com/office/drawing/2014/main" id="{31EBBC20-C519-9BAD-6FEA-DC0AA2B4C60F}"/>
              </a:ext>
            </a:extLst>
          </p:cNvPr>
          <p:cNvSpPr/>
          <p:nvPr userDrawn="1"/>
        </p:nvSpPr>
        <p:spPr>
          <a:xfrm rot="16200000">
            <a:off x="11589541" y="204710"/>
            <a:ext cx="807169" cy="397753"/>
          </a:xfrm>
          <a:prstGeom prst="rect">
            <a:avLst/>
          </a:prstGeom>
          <a:solidFill>
            <a:srgbClr val="1FA8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 name="Rectangle 8">
            <a:extLst>
              <a:ext uri="{FF2B5EF4-FFF2-40B4-BE49-F238E27FC236}">
                <a16:creationId xmlns:a16="http://schemas.microsoft.com/office/drawing/2014/main" id="{E3DA83B8-B5FD-153F-CBD8-4646FE0DF0CB}"/>
              </a:ext>
            </a:extLst>
          </p:cNvPr>
          <p:cNvSpPr/>
          <p:nvPr userDrawn="1"/>
        </p:nvSpPr>
        <p:spPr>
          <a:xfrm rot="16200000">
            <a:off x="11400816" y="6066815"/>
            <a:ext cx="1184613" cy="3977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 name="Rectangle 9">
            <a:extLst>
              <a:ext uri="{FF2B5EF4-FFF2-40B4-BE49-F238E27FC236}">
                <a16:creationId xmlns:a16="http://schemas.microsoft.com/office/drawing/2014/main" id="{D112FA1E-5184-4CB8-A4AE-43F28D67BF76}"/>
              </a:ext>
            </a:extLst>
          </p:cNvPr>
          <p:cNvSpPr/>
          <p:nvPr userDrawn="1"/>
        </p:nvSpPr>
        <p:spPr>
          <a:xfrm rot="16200000">
            <a:off x="9748736" y="3230122"/>
            <a:ext cx="4488777" cy="39775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 name="Rectangle 10">
            <a:extLst>
              <a:ext uri="{FF2B5EF4-FFF2-40B4-BE49-F238E27FC236}">
                <a16:creationId xmlns:a16="http://schemas.microsoft.com/office/drawing/2014/main" id="{DB9A9321-69A3-62F5-8461-216FF1B23E04}"/>
              </a:ext>
            </a:extLst>
          </p:cNvPr>
          <p:cNvSpPr/>
          <p:nvPr userDrawn="1"/>
        </p:nvSpPr>
        <p:spPr>
          <a:xfrm rot="16200000">
            <a:off x="11804405" y="797016"/>
            <a:ext cx="377441" cy="3977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 name="Rectangle 11">
            <a:extLst>
              <a:ext uri="{FF2B5EF4-FFF2-40B4-BE49-F238E27FC236}">
                <a16:creationId xmlns:a16="http://schemas.microsoft.com/office/drawing/2014/main" id="{DA759C28-15DA-F27C-B467-FBC84F7E6502}"/>
              </a:ext>
            </a:extLst>
          </p:cNvPr>
          <p:cNvSpPr/>
          <p:nvPr userDrawn="1"/>
        </p:nvSpPr>
        <p:spPr>
          <a:xfrm rot="16200000">
            <a:off x="11589537" y="204709"/>
            <a:ext cx="807175" cy="3977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 name="Espace réservé du texte 16">
            <a:extLst>
              <a:ext uri="{FF2B5EF4-FFF2-40B4-BE49-F238E27FC236}">
                <a16:creationId xmlns:a16="http://schemas.microsoft.com/office/drawing/2014/main" id="{18620629-BC27-B978-D4B0-E033EFAC9017}"/>
              </a:ext>
            </a:extLst>
          </p:cNvPr>
          <p:cNvSpPr>
            <a:spLocks noGrp="1"/>
          </p:cNvSpPr>
          <p:nvPr>
            <p:ph type="body" sz="quarter" idx="11" hasCustomPrompt="1"/>
          </p:nvPr>
        </p:nvSpPr>
        <p:spPr>
          <a:xfrm>
            <a:off x="1" y="2064775"/>
            <a:ext cx="3001433" cy="4383188"/>
          </a:xfrm>
        </p:spPr>
        <p:txBody>
          <a:bodyPr/>
          <a:lstStyle>
            <a:lvl1pPr>
              <a:defRPr/>
            </a:lvl1pPr>
          </a:lstStyle>
          <a:p>
            <a:pPr lvl="0"/>
            <a:r>
              <a:rPr lang="fr-FR" dirty="0"/>
              <a:t>Texte si besoin</a:t>
            </a:r>
          </a:p>
        </p:txBody>
      </p:sp>
      <p:sp>
        <p:nvSpPr>
          <p:cNvPr id="26" name="Espace réservé du contenu 25">
            <a:extLst>
              <a:ext uri="{FF2B5EF4-FFF2-40B4-BE49-F238E27FC236}">
                <a16:creationId xmlns:a16="http://schemas.microsoft.com/office/drawing/2014/main" id="{29FC8A23-3727-7C2B-2965-608CB7C9EA02}"/>
              </a:ext>
            </a:extLst>
          </p:cNvPr>
          <p:cNvSpPr>
            <a:spLocks noGrp="1"/>
          </p:cNvSpPr>
          <p:nvPr>
            <p:ph sz="quarter" idx="12"/>
          </p:nvPr>
        </p:nvSpPr>
        <p:spPr>
          <a:xfrm>
            <a:off x="3001434" y="806451"/>
            <a:ext cx="8792633" cy="570441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20260201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1" preserve="1" userDrawn="1">
  <p:cSld name="1_Title only 1">
    <p:spTree>
      <p:nvGrpSpPr>
        <p:cNvPr id="1" name="Shape 115"/>
        <p:cNvGrpSpPr/>
        <p:nvPr/>
      </p:nvGrpSpPr>
      <p:grpSpPr>
        <a:xfrm>
          <a:off x="0" y="0"/>
          <a:ext cx="0" cy="0"/>
          <a:chOff x="0" y="0"/>
          <a:chExt cx="0" cy="0"/>
        </a:xfrm>
      </p:grpSpPr>
      <p:sp>
        <p:nvSpPr>
          <p:cNvPr id="3" name="Rectangle 2">
            <a:extLst>
              <a:ext uri="{FF2B5EF4-FFF2-40B4-BE49-F238E27FC236}">
                <a16:creationId xmlns:a16="http://schemas.microsoft.com/office/drawing/2014/main" id="{A23B9E2D-6929-F3C6-613A-FAF6C0137AC7}"/>
              </a:ext>
            </a:extLst>
          </p:cNvPr>
          <p:cNvSpPr/>
          <p:nvPr userDrawn="1"/>
        </p:nvSpPr>
        <p:spPr>
          <a:xfrm rot="16200000">
            <a:off x="-213597" y="199190"/>
            <a:ext cx="818207" cy="3977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4" name="Image 3" descr="Une image contenant Police, capture d’écran, Graphique, texte&#10;&#10;Description générée automatiquement">
            <a:extLst>
              <a:ext uri="{FF2B5EF4-FFF2-40B4-BE49-F238E27FC236}">
                <a16:creationId xmlns:a16="http://schemas.microsoft.com/office/drawing/2014/main" id="{1E2E0339-DC9E-A039-1844-72483AF7B415}"/>
              </a:ext>
            </a:extLst>
          </p:cNvPr>
          <p:cNvPicPr>
            <a:picLocks noChangeAspect="1"/>
          </p:cNvPicPr>
          <p:nvPr userDrawn="1"/>
        </p:nvPicPr>
        <p:blipFill>
          <a:blip r:embed="rId2"/>
          <a:stretch>
            <a:fillRect/>
          </a:stretch>
        </p:blipFill>
        <p:spPr>
          <a:xfrm>
            <a:off x="9658485" y="214428"/>
            <a:ext cx="1870904" cy="378312"/>
          </a:xfrm>
          <a:prstGeom prst="rect">
            <a:avLst/>
          </a:prstGeom>
        </p:spPr>
      </p:pic>
      <p:sp>
        <p:nvSpPr>
          <p:cNvPr id="5" name="Rectangle 4">
            <a:extLst>
              <a:ext uri="{FF2B5EF4-FFF2-40B4-BE49-F238E27FC236}">
                <a16:creationId xmlns:a16="http://schemas.microsoft.com/office/drawing/2014/main" id="{31EBBC20-C519-9BAD-6FEA-DC0AA2B4C60F}"/>
              </a:ext>
            </a:extLst>
          </p:cNvPr>
          <p:cNvSpPr/>
          <p:nvPr userDrawn="1"/>
        </p:nvSpPr>
        <p:spPr>
          <a:xfrm rot="16200000">
            <a:off x="11589541" y="204710"/>
            <a:ext cx="807169" cy="397753"/>
          </a:xfrm>
          <a:prstGeom prst="rect">
            <a:avLst/>
          </a:prstGeom>
          <a:solidFill>
            <a:srgbClr val="1FA8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 name="Rectangle 8">
            <a:extLst>
              <a:ext uri="{FF2B5EF4-FFF2-40B4-BE49-F238E27FC236}">
                <a16:creationId xmlns:a16="http://schemas.microsoft.com/office/drawing/2014/main" id="{E3DA83B8-B5FD-153F-CBD8-4646FE0DF0CB}"/>
              </a:ext>
            </a:extLst>
          </p:cNvPr>
          <p:cNvSpPr/>
          <p:nvPr userDrawn="1"/>
        </p:nvSpPr>
        <p:spPr>
          <a:xfrm rot="16200000">
            <a:off x="11400816" y="6066815"/>
            <a:ext cx="1184613" cy="3977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 name="Rectangle 9">
            <a:extLst>
              <a:ext uri="{FF2B5EF4-FFF2-40B4-BE49-F238E27FC236}">
                <a16:creationId xmlns:a16="http://schemas.microsoft.com/office/drawing/2014/main" id="{D112FA1E-5184-4CB8-A4AE-43F28D67BF76}"/>
              </a:ext>
            </a:extLst>
          </p:cNvPr>
          <p:cNvSpPr/>
          <p:nvPr userDrawn="1"/>
        </p:nvSpPr>
        <p:spPr>
          <a:xfrm rot="16200000">
            <a:off x="9748736" y="3230122"/>
            <a:ext cx="4488777" cy="39775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 name="Rectangle 10">
            <a:extLst>
              <a:ext uri="{FF2B5EF4-FFF2-40B4-BE49-F238E27FC236}">
                <a16:creationId xmlns:a16="http://schemas.microsoft.com/office/drawing/2014/main" id="{DB9A9321-69A3-62F5-8461-216FF1B23E04}"/>
              </a:ext>
            </a:extLst>
          </p:cNvPr>
          <p:cNvSpPr/>
          <p:nvPr userDrawn="1"/>
        </p:nvSpPr>
        <p:spPr>
          <a:xfrm rot="16200000">
            <a:off x="11804405" y="797016"/>
            <a:ext cx="377441" cy="3977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 name="Rectangle 11">
            <a:extLst>
              <a:ext uri="{FF2B5EF4-FFF2-40B4-BE49-F238E27FC236}">
                <a16:creationId xmlns:a16="http://schemas.microsoft.com/office/drawing/2014/main" id="{DA759C28-15DA-F27C-B467-FBC84F7E6502}"/>
              </a:ext>
            </a:extLst>
          </p:cNvPr>
          <p:cNvSpPr/>
          <p:nvPr userDrawn="1"/>
        </p:nvSpPr>
        <p:spPr>
          <a:xfrm rot="16200000">
            <a:off x="11589537" y="204709"/>
            <a:ext cx="807175" cy="3977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 name="Espace réservé du contenu 25">
            <a:extLst>
              <a:ext uri="{FF2B5EF4-FFF2-40B4-BE49-F238E27FC236}">
                <a16:creationId xmlns:a16="http://schemas.microsoft.com/office/drawing/2014/main" id="{29FC8A23-3727-7C2B-2965-608CB7C9EA02}"/>
              </a:ext>
            </a:extLst>
          </p:cNvPr>
          <p:cNvSpPr>
            <a:spLocks noGrp="1"/>
          </p:cNvSpPr>
          <p:nvPr>
            <p:ph sz="quarter" idx="12"/>
          </p:nvPr>
        </p:nvSpPr>
        <p:spPr>
          <a:xfrm>
            <a:off x="394383" y="807171"/>
            <a:ext cx="11399684" cy="570369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 name="Rectangle 1">
            <a:extLst>
              <a:ext uri="{FF2B5EF4-FFF2-40B4-BE49-F238E27FC236}">
                <a16:creationId xmlns:a16="http://schemas.microsoft.com/office/drawing/2014/main" id="{C9A56ADD-26ED-3EB5-FFC5-D2426A9896BA}"/>
              </a:ext>
            </a:extLst>
          </p:cNvPr>
          <p:cNvSpPr/>
          <p:nvPr userDrawn="1"/>
        </p:nvSpPr>
        <p:spPr>
          <a:xfrm rot="16200000">
            <a:off x="-2826537" y="3633706"/>
            <a:ext cx="6050829" cy="3977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Tree>
    <p:extLst>
      <p:ext uri="{BB962C8B-B14F-4D97-AF65-F5344CB8AC3E}">
        <p14:creationId xmlns:p14="http://schemas.microsoft.com/office/powerpoint/2010/main" val="22825945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F398-F05F-4793-9FA5-5B817EB95A05}"/>
              </a:ext>
            </a:extLst>
          </p:cNvPr>
          <p:cNvSpPr>
            <a:spLocks noGrp="1"/>
          </p:cNvSpPr>
          <p:nvPr>
            <p:ph type="title"/>
          </p:nvPr>
        </p:nvSpPr>
        <p:spPr/>
        <p:txBody>
          <a:bodyPr/>
          <a:lstStyle/>
          <a:p>
            <a:r>
              <a:rPr lang="fr-FR"/>
              <a:t>Modifiez le style du titre</a:t>
            </a:r>
            <a:endParaRPr lang="en-US" dirty="0"/>
          </a:p>
        </p:txBody>
      </p:sp>
      <p:sp>
        <p:nvSpPr>
          <p:cNvPr id="3" name="Content Placeholder 2">
            <a:extLst>
              <a:ext uri="{FF2B5EF4-FFF2-40B4-BE49-F238E27FC236}">
                <a16:creationId xmlns:a16="http://schemas.microsoft.com/office/drawing/2014/main" id="{7617F1CD-2CD4-4BBB-AB36-73A20B1A8D69}"/>
              </a:ext>
            </a:extLst>
          </p:cNvPr>
          <p:cNvSpPr>
            <a:spLocks noGrp="1"/>
          </p:cNvSpPr>
          <p:nvPr>
            <p:ph sz="half" idx="1"/>
          </p:nvPr>
        </p:nvSpPr>
        <p:spPr>
          <a:xfrm>
            <a:off x="960120" y="2587752"/>
            <a:ext cx="4815840" cy="359359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a:extLst>
              <a:ext uri="{FF2B5EF4-FFF2-40B4-BE49-F238E27FC236}">
                <a16:creationId xmlns:a16="http://schemas.microsoft.com/office/drawing/2014/main" id="{D67BBE02-B884-4CCC-9CBD-13B792BBA2BE}"/>
              </a:ext>
            </a:extLst>
          </p:cNvPr>
          <p:cNvSpPr>
            <a:spLocks noGrp="1"/>
          </p:cNvSpPr>
          <p:nvPr>
            <p:ph sz="half" idx="2"/>
          </p:nvPr>
        </p:nvSpPr>
        <p:spPr>
          <a:xfrm>
            <a:off x="6412992" y="2583371"/>
            <a:ext cx="4815840" cy="359359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Rectangle 4">
            <a:extLst>
              <a:ext uri="{FF2B5EF4-FFF2-40B4-BE49-F238E27FC236}">
                <a16:creationId xmlns:a16="http://schemas.microsoft.com/office/drawing/2014/main" id="{A08666C8-FE7A-1CAD-50E7-1DD56920EC9D}"/>
              </a:ext>
            </a:extLst>
          </p:cNvPr>
          <p:cNvSpPr/>
          <p:nvPr userDrawn="1"/>
        </p:nvSpPr>
        <p:spPr>
          <a:xfrm>
            <a:off x="0" y="6502400"/>
            <a:ext cx="3476016" cy="355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6" name="Rectangle 5">
            <a:extLst>
              <a:ext uri="{FF2B5EF4-FFF2-40B4-BE49-F238E27FC236}">
                <a16:creationId xmlns:a16="http://schemas.microsoft.com/office/drawing/2014/main" id="{1DD7A6DE-FD58-C018-811B-4820C2DB5820}"/>
              </a:ext>
            </a:extLst>
          </p:cNvPr>
          <p:cNvSpPr/>
          <p:nvPr userDrawn="1"/>
        </p:nvSpPr>
        <p:spPr>
          <a:xfrm>
            <a:off x="3476017" y="6502400"/>
            <a:ext cx="2101175" cy="3556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7" name="Rectangle 6">
            <a:extLst>
              <a:ext uri="{FF2B5EF4-FFF2-40B4-BE49-F238E27FC236}">
                <a16:creationId xmlns:a16="http://schemas.microsoft.com/office/drawing/2014/main" id="{F4691294-95A1-0560-046F-F7F2817337B2}"/>
              </a:ext>
            </a:extLst>
          </p:cNvPr>
          <p:cNvSpPr/>
          <p:nvPr userDrawn="1"/>
        </p:nvSpPr>
        <p:spPr>
          <a:xfrm>
            <a:off x="5577191" y="6502400"/>
            <a:ext cx="2939916" cy="3556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8" name="Rectangle 7">
            <a:extLst>
              <a:ext uri="{FF2B5EF4-FFF2-40B4-BE49-F238E27FC236}">
                <a16:creationId xmlns:a16="http://schemas.microsoft.com/office/drawing/2014/main" id="{F218F57C-FBCD-7DF9-F4DB-F231EAF2CDA3}"/>
              </a:ext>
            </a:extLst>
          </p:cNvPr>
          <p:cNvSpPr/>
          <p:nvPr userDrawn="1"/>
        </p:nvSpPr>
        <p:spPr>
          <a:xfrm>
            <a:off x="8517107" y="6502400"/>
            <a:ext cx="272484" cy="355600"/>
          </a:xfrm>
          <a:prstGeom prst="rect">
            <a:avLst/>
          </a:prstGeom>
          <a:solidFill>
            <a:srgbClr val="F080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9" name="Rectangle 8">
            <a:extLst>
              <a:ext uri="{FF2B5EF4-FFF2-40B4-BE49-F238E27FC236}">
                <a16:creationId xmlns:a16="http://schemas.microsoft.com/office/drawing/2014/main" id="{30B11CC4-35E6-CE6A-1C17-C3455482D52E}"/>
              </a:ext>
            </a:extLst>
          </p:cNvPr>
          <p:cNvSpPr/>
          <p:nvPr userDrawn="1"/>
        </p:nvSpPr>
        <p:spPr>
          <a:xfrm>
            <a:off x="8789592" y="6502400"/>
            <a:ext cx="3402409" cy="355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0" name="Rectangle 9">
            <a:extLst>
              <a:ext uri="{FF2B5EF4-FFF2-40B4-BE49-F238E27FC236}">
                <a16:creationId xmlns:a16="http://schemas.microsoft.com/office/drawing/2014/main" id="{7FE7AA9A-1B8A-DFC4-6555-96329C7BCBF8}"/>
              </a:ext>
            </a:extLst>
          </p:cNvPr>
          <p:cNvSpPr/>
          <p:nvPr userDrawn="1"/>
        </p:nvSpPr>
        <p:spPr>
          <a:xfrm rot="16200000">
            <a:off x="-371273" y="5775527"/>
            <a:ext cx="1098145" cy="355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1" name="Rectangle 10">
            <a:extLst>
              <a:ext uri="{FF2B5EF4-FFF2-40B4-BE49-F238E27FC236}">
                <a16:creationId xmlns:a16="http://schemas.microsoft.com/office/drawing/2014/main" id="{A55E4AA9-BB9E-8147-367A-BD417D898D8D}"/>
              </a:ext>
            </a:extLst>
          </p:cNvPr>
          <p:cNvSpPr/>
          <p:nvPr userDrawn="1"/>
        </p:nvSpPr>
        <p:spPr>
          <a:xfrm rot="16200000">
            <a:off x="-448557" y="4600103"/>
            <a:ext cx="1252705" cy="3556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5" name="Rectangle 14">
            <a:extLst>
              <a:ext uri="{FF2B5EF4-FFF2-40B4-BE49-F238E27FC236}">
                <a16:creationId xmlns:a16="http://schemas.microsoft.com/office/drawing/2014/main" id="{0E8592F9-FFC3-CB75-FA01-4207EF0265DB}"/>
              </a:ext>
            </a:extLst>
          </p:cNvPr>
          <p:cNvSpPr/>
          <p:nvPr userDrawn="1"/>
        </p:nvSpPr>
        <p:spPr>
          <a:xfrm rot="16200000">
            <a:off x="-886298" y="2909651"/>
            <a:ext cx="2128196" cy="3556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6" name="Rectangle 15">
            <a:extLst>
              <a:ext uri="{FF2B5EF4-FFF2-40B4-BE49-F238E27FC236}">
                <a16:creationId xmlns:a16="http://schemas.microsoft.com/office/drawing/2014/main" id="{4EC1E621-BCF2-46DA-7177-0187BBE33779}"/>
              </a:ext>
            </a:extLst>
          </p:cNvPr>
          <p:cNvSpPr/>
          <p:nvPr userDrawn="1"/>
        </p:nvSpPr>
        <p:spPr>
          <a:xfrm rot="16200000">
            <a:off x="41557" y="1709309"/>
            <a:ext cx="272484" cy="355600"/>
          </a:xfrm>
          <a:prstGeom prst="rect">
            <a:avLst/>
          </a:prstGeom>
          <a:solidFill>
            <a:srgbClr val="F080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18" name="Image 17" descr="Une image contenant Police, capture d’écran, Graphique, texte&#10;&#10;Description générée automatiquement">
            <a:extLst>
              <a:ext uri="{FF2B5EF4-FFF2-40B4-BE49-F238E27FC236}">
                <a16:creationId xmlns:a16="http://schemas.microsoft.com/office/drawing/2014/main" id="{483B538C-E426-8784-805F-9C7B266C67CA}"/>
              </a:ext>
            </a:extLst>
          </p:cNvPr>
          <p:cNvPicPr>
            <a:picLocks noChangeAspect="1"/>
          </p:cNvPicPr>
          <p:nvPr userDrawn="1"/>
        </p:nvPicPr>
        <p:blipFill>
          <a:blip r:embed="rId2"/>
          <a:stretch>
            <a:fillRect/>
          </a:stretch>
        </p:blipFill>
        <p:spPr>
          <a:xfrm>
            <a:off x="9658485" y="214428"/>
            <a:ext cx="1870904" cy="378312"/>
          </a:xfrm>
          <a:prstGeom prst="rect">
            <a:avLst/>
          </a:prstGeom>
        </p:spPr>
      </p:pic>
      <p:sp>
        <p:nvSpPr>
          <p:cNvPr id="19" name="Rectangle 18">
            <a:extLst>
              <a:ext uri="{FF2B5EF4-FFF2-40B4-BE49-F238E27FC236}">
                <a16:creationId xmlns:a16="http://schemas.microsoft.com/office/drawing/2014/main" id="{A87388B1-9307-34C5-2F40-A7DFACE6A038}"/>
              </a:ext>
            </a:extLst>
          </p:cNvPr>
          <p:cNvSpPr/>
          <p:nvPr userDrawn="1"/>
        </p:nvSpPr>
        <p:spPr>
          <a:xfrm rot="16200000">
            <a:off x="-697633" y="697632"/>
            <a:ext cx="1750868" cy="355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2400"/>
          </a:p>
        </p:txBody>
      </p:sp>
    </p:spTree>
    <p:extLst>
      <p:ext uri="{BB962C8B-B14F-4D97-AF65-F5344CB8AC3E}">
        <p14:creationId xmlns:p14="http://schemas.microsoft.com/office/powerpoint/2010/main" val="3748274331"/>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u avec légend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3A0FE-F7E3-433E-9A29-D778690D223A}"/>
              </a:ext>
            </a:extLst>
          </p:cNvPr>
          <p:cNvSpPr>
            <a:spLocks noGrp="1"/>
          </p:cNvSpPr>
          <p:nvPr>
            <p:ph idx="1"/>
          </p:nvPr>
        </p:nvSpPr>
        <p:spPr>
          <a:xfrm>
            <a:off x="5183189" y="2591850"/>
            <a:ext cx="6045644" cy="390190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a:extLst>
              <a:ext uri="{FF2B5EF4-FFF2-40B4-BE49-F238E27FC236}">
                <a16:creationId xmlns:a16="http://schemas.microsoft.com/office/drawing/2014/main" id="{1794B15D-55F5-4208-AF40-41CAFEB56F4C}"/>
              </a:ext>
            </a:extLst>
          </p:cNvPr>
          <p:cNvSpPr>
            <a:spLocks noGrp="1"/>
          </p:cNvSpPr>
          <p:nvPr>
            <p:ph type="body" sz="half" idx="2"/>
          </p:nvPr>
        </p:nvSpPr>
        <p:spPr>
          <a:xfrm>
            <a:off x="960121" y="2591851"/>
            <a:ext cx="3811905" cy="3901901"/>
          </a:xfrm>
        </p:spPr>
        <p:txBody>
          <a:bodyPr anchor="ctr">
            <a:normAutofit/>
          </a:bodyPr>
          <a:lstStyle>
            <a:lvl1pPr marL="0" indent="0">
              <a:buNone/>
              <a:defRPr sz="24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fr-FR"/>
              <a:t>Cliquez pour modifier les styles du texte du masque</a:t>
            </a:r>
          </a:p>
        </p:txBody>
      </p:sp>
      <p:sp>
        <p:nvSpPr>
          <p:cNvPr id="11" name="Title 10">
            <a:extLst>
              <a:ext uri="{FF2B5EF4-FFF2-40B4-BE49-F238E27FC236}">
                <a16:creationId xmlns:a16="http://schemas.microsoft.com/office/drawing/2014/main" id="{A125AC31-022C-40AA-B65C-C9AC48395A6E}"/>
              </a:ext>
            </a:extLst>
          </p:cNvPr>
          <p:cNvSpPr>
            <a:spLocks noGrp="1"/>
          </p:cNvSpPr>
          <p:nvPr>
            <p:ph type="title"/>
          </p:nvPr>
        </p:nvSpPr>
        <p:spPr/>
        <p:txBody>
          <a:bodyPr/>
          <a:lstStyle/>
          <a:p>
            <a:r>
              <a:rPr lang="fr-FR"/>
              <a:t>Modifiez le style du titre</a:t>
            </a:r>
            <a:endParaRPr lang="en-US" dirty="0"/>
          </a:p>
        </p:txBody>
      </p:sp>
      <p:sp>
        <p:nvSpPr>
          <p:cNvPr id="2" name="Rectangle 1">
            <a:extLst>
              <a:ext uri="{FF2B5EF4-FFF2-40B4-BE49-F238E27FC236}">
                <a16:creationId xmlns:a16="http://schemas.microsoft.com/office/drawing/2014/main" id="{0D50F01E-2027-C364-55E9-16A840F6D181}"/>
              </a:ext>
            </a:extLst>
          </p:cNvPr>
          <p:cNvSpPr/>
          <p:nvPr userDrawn="1"/>
        </p:nvSpPr>
        <p:spPr>
          <a:xfrm rot="16200000">
            <a:off x="-393434" y="6066817"/>
            <a:ext cx="1184612" cy="39775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 name="Rectangle 4">
            <a:extLst>
              <a:ext uri="{FF2B5EF4-FFF2-40B4-BE49-F238E27FC236}">
                <a16:creationId xmlns:a16="http://schemas.microsoft.com/office/drawing/2014/main" id="{8AA21D2C-3AC6-A1F1-385F-C538851B7C10}"/>
              </a:ext>
            </a:extLst>
          </p:cNvPr>
          <p:cNvSpPr/>
          <p:nvPr userDrawn="1"/>
        </p:nvSpPr>
        <p:spPr>
          <a:xfrm rot="16200000">
            <a:off x="-2043463" y="2850636"/>
            <a:ext cx="4484675" cy="397753"/>
          </a:xfrm>
          <a:prstGeom prst="rect">
            <a:avLst/>
          </a:prstGeom>
          <a:solidFill>
            <a:srgbClr val="1FA8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 name="Rectangle 5">
            <a:extLst>
              <a:ext uri="{FF2B5EF4-FFF2-40B4-BE49-F238E27FC236}">
                <a16:creationId xmlns:a16="http://schemas.microsoft.com/office/drawing/2014/main" id="{3C65F851-B321-A7E6-FAD7-CF6F38462B4D}"/>
              </a:ext>
            </a:extLst>
          </p:cNvPr>
          <p:cNvSpPr/>
          <p:nvPr userDrawn="1"/>
        </p:nvSpPr>
        <p:spPr>
          <a:xfrm rot="16200000">
            <a:off x="8103" y="5283741"/>
            <a:ext cx="381540" cy="3977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Rectangle 6">
            <a:extLst>
              <a:ext uri="{FF2B5EF4-FFF2-40B4-BE49-F238E27FC236}">
                <a16:creationId xmlns:a16="http://schemas.microsoft.com/office/drawing/2014/main" id="{056C0238-513D-9296-892E-07248929D38A}"/>
              </a:ext>
            </a:extLst>
          </p:cNvPr>
          <p:cNvSpPr/>
          <p:nvPr userDrawn="1"/>
        </p:nvSpPr>
        <p:spPr>
          <a:xfrm rot="16200000">
            <a:off x="-204714" y="204712"/>
            <a:ext cx="807175" cy="3977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12" name="Image 11" descr="Une image contenant Police, capture d’écran, Graphique, texte&#10;&#10;Description générée automatiquement">
            <a:extLst>
              <a:ext uri="{FF2B5EF4-FFF2-40B4-BE49-F238E27FC236}">
                <a16:creationId xmlns:a16="http://schemas.microsoft.com/office/drawing/2014/main" id="{2626568F-BDEA-2C71-9FAA-31D56D9D8741}"/>
              </a:ext>
            </a:extLst>
          </p:cNvPr>
          <p:cNvPicPr>
            <a:picLocks noChangeAspect="1"/>
          </p:cNvPicPr>
          <p:nvPr userDrawn="1"/>
        </p:nvPicPr>
        <p:blipFill>
          <a:blip r:embed="rId2"/>
          <a:stretch>
            <a:fillRect/>
          </a:stretch>
        </p:blipFill>
        <p:spPr>
          <a:xfrm>
            <a:off x="9658485" y="214428"/>
            <a:ext cx="1870904" cy="378312"/>
          </a:xfrm>
          <a:prstGeom prst="rect">
            <a:avLst/>
          </a:prstGeom>
        </p:spPr>
      </p:pic>
      <p:sp>
        <p:nvSpPr>
          <p:cNvPr id="13" name="Rectangle 12">
            <a:extLst>
              <a:ext uri="{FF2B5EF4-FFF2-40B4-BE49-F238E27FC236}">
                <a16:creationId xmlns:a16="http://schemas.microsoft.com/office/drawing/2014/main" id="{D1E38176-C12F-96D3-C563-7C65E0428FF9}"/>
              </a:ext>
            </a:extLst>
          </p:cNvPr>
          <p:cNvSpPr/>
          <p:nvPr userDrawn="1"/>
        </p:nvSpPr>
        <p:spPr>
          <a:xfrm rot="16200000">
            <a:off x="11589541" y="204710"/>
            <a:ext cx="807169" cy="397753"/>
          </a:xfrm>
          <a:prstGeom prst="rect">
            <a:avLst/>
          </a:prstGeom>
          <a:solidFill>
            <a:srgbClr val="1FA8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Tree>
    <p:extLst>
      <p:ext uri="{BB962C8B-B14F-4D97-AF65-F5344CB8AC3E}">
        <p14:creationId xmlns:p14="http://schemas.microsoft.com/office/powerpoint/2010/main" val="1283728793"/>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re et média font gri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797A575-703F-410E-9A84-F9B578FEAE80}"/>
              </a:ext>
            </a:extLst>
          </p:cNvPr>
          <p:cNvSpPr>
            <a:spLocks noGrp="1"/>
          </p:cNvSpPr>
          <p:nvPr>
            <p:ph type="pic" idx="1"/>
          </p:nvPr>
        </p:nvSpPr>
        <p:spPr>
          <a:xfrm>
            <a:off x="960122" y="2267712"/>
            <a:ext cx="10569269" cy="3594824"/>
          </a:xfrm>
          <a:solidFill>
            <a:schemeClr val="bg2"/>
          </a:solidFill>
          <a:ln>
            <a:noFill/>
          </a:ln>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fr-FR"/>
              <a:t>Cliquez sur l'icône pour ajouter une image</a:t>
            </a:r>
            <a:endParaRPr lang="en-US" dirty="0"/>
          </a:p>
        </p:txBody>
      </p:sp>
      <p:sp>
        <p:nvSpPr>
          <p:cNvPr id="11" name="Titre 10">
            <a:extLst>
              <a:ext uri="{FF2B5EF4-FFF2-40B4-BE49-F238E27FC236}">
                <a16:creationId xmlns:a16="http://schemas.microsoft.com/office/drawing/2014/main" id="{556CB33F-C037-880F-465E-DE45761FCE4D}"/>
              </a:ext>
            </a:extLst>
          </p:cNvPr>
          <p:cNvSpPr>
            <a:spLocks noGrp="1"/>
          </p:cNvSpPr>
          <p:nvPr>
            <p:ph type="title"/>
          </p:nvPr>
        </p:nvSpPr>
        <p:spPr>
          <a:xfrm>
            <a:off x="960120" y="731203"/>
            <a:ext cx="10268712" cy="1292149"/>
          </a:xfrm>
        </p:spPr>
        <p:txBody>
          <a:bodyPr/>
          <a:lstStyle/>
          <a:p>
            <a:r>
              <a:rPr lang="fr-FR"/>
              <a:t>Modifiez le style du titre</a:t>
            </a:r>
            <a:endParaRPr lang="fr-FR" dirty="0"/>
          </a:p>
        </p:txBody>
      </p:sp>
      <p:sp>
        <p:nvSpPr>
          <p:cNvPr id="2" name="Rectangle 1">
            <a:extLst>
              <a:ext uri="{FF2B5EF4-FFF2-40B4-BE49-F238E27FC236}">
                <a16:creationId xmlns:a16="http://schemas.microsoft.com/office/drawing/2014/main" id="{F618630E-211C-D33A-FB28-2908E7D18230}"/>
              </a:ext>
            </a:extLst>
          </p:cNvPr>
          <p:cNvSpPr/>
          <p:nvPr userDrawn="1"/>
        </p:nvSpPr>
        <p:spPr>
          <a:xfrm>
            <a:off x="0" y="6502400"/>
            <a:ext cx="3476016" cy="355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5" name="Rectangle 4">
            <a:extLst>
              <a:ext uri="{FF2B5EF4-FFF2-40B4-BE49-F238E27FC236}">
                <a16:creationId xmlns:a16="http://schemas.microsoft.com/office/drawing/2014/main" id="{93D01EB6-3E86-7648-A55F-0E15E94F470A}"/>
              </a:ext>
            </a:extLst>
          </p:cNvPr>
          <p:cNvSpPr/>
          <p:nvPr userDrawn="1"/>
        </p:nvSpPr>
        <p:spPr>
          <a:xfrm>
            <a:off x="3476017" y="6502400"/>
            <a:ext cx="2101175" cy="3556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6" name="Rectangle 5">
            <a:extLst>
              <a:ext uri="{FF2B5EF4-FFF2-40B4-BE49-F238E27FC236}">
                <a16:creationId xmlns:a16="http://schemas.microsoft.com/office/drawing/2014/main" id="{05160854-E889-8601-0507-1ED141347E30}"/>
              </a:ext>
            </a:extLst>
          </p:cNvPr>
          <p:cNvSpPr/>
          <p:nvPr userDrawn="1"/>
        </p:nvSpPr>
        <p:spPr>
          <a:xfrm>
            <a:off x="5577191" y="6502400"/>
            <a:ext cx="2939916" cy="3556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7" name="Rectangle 6">
            <a:extLst>
              <a:ext uri="{FF2B5EF4-FFF2-40B4-BE49-F238E27FC236}">
                <a16:creationId xmlns:a16="http://schemas.microsoft.com/office/drawing/2014/main" id="{F33E398B-D1C3-4F24-BBFF-48C8409FDDCE}"/>
              </a:ext>
            </a:extLst>
          </p:cNvPr>
          <p:cNvSpPr/>
          <p:nvPr userDrawn="1"/>
        </p:nvSpPr>
        <p:spPr>
          <a:xfrm>
            <a:off x="8517107" y="6502400"/>
            <a:ext cx="272484" cy="355600"/>
          </a:xfrm>
          <a:prstGeom prst="rect">
            <a:avLst/>
          </a:prstGeom>
          <a:solidFill>
            <a:srgbClr val="F080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8" name="Rectangle 7">
            <a:extLst>
              <a:ext uri="{FF2B5EF4-FFF2-40B4-BE49-F238E27FC236}">
                <a16:creationId xmlns:a16="http://schemas.microsoft.com/office/drawing/2014/main" id="{36732BE7-F934-5AE4-2F55-90BA7F2DF8BC}"/>
              </a:ext>
            </a:extLst>
          </p:cNvPr>
          <p:cNvSpPr/>
          <p:nvPr userDrawn="1"/>
        </p:nvSpPr>
        <p:spPr>
          <a:xfrm>
            <a:off x="8789592" y="6502400"/>
            <a:ext cx="3402409" cy="355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9" name="Rectangle 8">
            <a:extLst>
              <a:ext uri="{FF2B5EF4-FFF2-40B4-BE49-F238E27FC236}">
                <a16:creationId xmlns:a16="http://schemas.microsoft.com/office/drawing/2014/main" id="{628B4256-E9F3-4258-C2BC-590B06B1A986}"/>
              </a:ext>
            </a:extLst>
          </p:cNvPr>
          <p:cNvSpPr/>
          <p:nvPr userDrawn="1"/>
        </p:nvSpPr>
        <p:spPr>
          <a:xfrm rot="16200000">
            <a:off x="-371273" y="5775527"/>
            <a:ext cx="1098145" cy="355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0" name="Rectangle 9">
            <a:extLst>
              <a:ext uri="{FF2B5EF4-FFF2-40B4-BE49-F238E27FC236}">
                <a16:creationId xmlns:a16="http://schemas.microsoft.com/office/drawing/2014/main" id="{CC8773B1-4F2C-AF3F-C513-AC3067EAE4F6}"/>
              </a:ext>
            </a:extLst>
          </p:cNvPr>
          <p:cNvSpPr/>
          <p:nvPr userDrawn="1"/>
        </p:nvSpPr>
        <p:spPr>
          <a:xfrm rot="16200000">
            <a:off x="-448557" y="4600103"/>
            <a:ext cx="1252705" cy="3556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2" name="Rectangle 11">
            <a:extLst>
              <a:ext uri="{FF2B5EF4-FFF2-40B4-BE49-F238E27FC236}">
                <a16:creationId xmlns:a16="http://schemas.microsoft.com/office/drawing/2014/main" id="{E4F6351E-F21A-A729-A468-4EFB4A219B94}"/>
              </a:ext>
            </a:extLst>
          </p:cNvPr>
          <p:cNvSpPr/>
          <p:nvPr userDrawn="1"/>
        </p:nvSpPr>
        <p:spPr>
          <a:xfrm rot="16200000">
            <a:off x="-886298" y="2909651"/>
            <a:ext cx="2128196" cy="3556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3" name="Rectangle 12">
            <a:extLst>
              <a:ext uri="{FF2B5EF4-FFF2-40B4-BE49-F238E27FC236}">
                <a16:creationId xmlns:a16="http://schemas.microsoft.com/office/drawing/2014/main" id="{ED73E8C2-DE54-9E1B-2880-B87847D79BAE}"/>
              </a:ext>
            </a:extLst>
          </p:cNvPr>
          <p:cNvSpPr/>
          <p:nvPr userDrawn="1"/>
        </p:nvSpPr>
        <p:spPr>
          <a:xfrm rot="16200000">
            <a:off x="41557" y="1709309"/>
            <a:ext cx="272484" cy="355600"/>
          </a:xfrm>
          <a:prstGeom prst="rect">
            <a:avLst/>
          </a:prstGeom>
          <a:solidFill>
            <a:srgbClr val="F080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14" name="Image 13" descr="Une image contenant Police, capture d’écran, Graphique, texte&#10;&#10;Description générée automatiquement">
            <a:extLst>
              <a:ext uri="{FF2B5EF4-FFF2-40B4-BE49-F238E27FC236}">
                <a16:creationId xmlns:a16="http://schemas.microsoft.com/office/drawing/2014/main" id="{4449CC9D-138A-0731-4568-124E612975E3}"/>
              </a:ext>
            </a:extLst>
          </p:cNvPr>
          <p:cNvPicPr>
            <a:picLocks noChangeAspect="1"/>
          </p:cNvPicPr>
          <p:nvPr userDrawn="1"/>
        </p:nvPicPr>
        <p:blipFill>
          <a:blip r:embed="rId2"/>
          <a:stretch>
            <a:fillRect/>
          </a:stretch>
        </p:blipFill>
        <p:spPr>
          <a:xfrm>
            <a:off x="9658485" y="214428"/>
            <a:ext cx="1870904" cy="378312"/>
          </a:xfrm>
          <a:prstGeom prst="rect">
            <a:avLst/>
          </a:prstGeom>
        </p:spPr>
      </p:pic>
      <p:sp>
        <p:nvSpPr>
          <p:cNvPr id="15" name="Rectangle 14">
            <a:extLst>
              <a:ext uri="{FF2B5EF4-FFF2-40B4-BE49-F238E27FC236}">
                <a16:creationId xmlns:a16="http://schemas.microsoft.com/office/drawing/2014/main" id="{4BFFDFFF-8704-2B3D-7539-363C6D62E84A}"/>
              </a:ext>
            </a:extLst>
          </p:cNvPr>
          <p:cNvSpPr/>
          <p:nvPr userDrawn="1"/>
        </p:nvSpPr>
        <p:spPr>
          <a:xfrm rot="16200000">
            <a:off x="-697633" y="697632"/>
            <a:ext cx="1750868" cy="355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2400"/>
          </a:p>
        </p:txBody>
      </p:sp>
    </p:spTree>
    <p:extLst>
      <p:ext uri="{BB962C8B-B14F-4D97-AF65-F5344CB8AC3E}">
        <p14:creationId xmlns:p14="http://schemas.microsoft.com/office/powerpoint/2010/main" val="3308333960"/>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grpSp>
        <p:nvGrpSpPr>
          <p:cNvPr id="7" name="Groupe 6">
            <a:extLst>
              <a:ext uri="{FF2B5EF4-FFF2-40B4-BE49-F238E27FC236}">
                <a16:creationId xmlns:a16="http://schemas.microsoft.com/office/drawing/2014/main" id="{D7EF6EA1-278B-46E6-B1D1-3E3A676F29BE}"/>
              </a:ext>
            </a:extLst>
          </p:cNvPr>
          <p:cNvGrpSpPr/>
          <p:nvPr userDrawn="1"/>
        </p:nvGrpSpPr>
        <p:grpSpPr>
          <a:xfrm>
            <a:off x="0" y="185738"/>
            <a:ext cx="1262214" cy="927344"/>
            <a:chOff x="62249" y="880925"/>
            <a:chExt cx="2340716" cy="1719715"/>
          </a:xfrm>
        </p:grpSpPr>
        <p:pic>
          <p:nvPicPr>
            <p:cNvPr id="8" name="Graphique 7">
              <a:extLst>
                <a:ext uri="{FF2B5EF4-FFF2-40B4-BE49-F238E27FC236}">
                  <a16:creationId xmlns:a16="http://schemas.microsoft.com/office/drawing/2014/main" id="{FA306CA2-B68B-4667-85A7-EAA7B35AAF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2545" y="880925"/>
              <a:ext cx="1490420" cy="1719715"/>
            </a:xfrm>
            <a:prstGeom prst="rect">
              <a:avLst/>
            </a:prstGeom>
          </p:spPr>
        </p:pic>
        <p:pic>
          <p:nvPicPr>
            <p:cNvPr id="9" name="Graphique 8">
              <a:extLst>
                <a:ext uri="{FF2B5EF4-FFF2-40B4-BE49-F238E27FC236}">
                  <a16:creationId xmlns:a16="http://schemas.microsoft.com/office/drawing/2014/main" id="{5EEBCE9D-DE8D-4BAE-A1FA-E74841C8C9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9530" y="1358320"/>
              <a:ext cx="1045045" cy="1205821"/>
            </a:xfrm>
            <a:prstGeom prst="rect">
              <a:avLst/>
            </a:prstGeom>
          </p:spPr>
        </p:pic>
        <p:pic>
          <p:nvPicPr>
            <p:cNvPr id="10" name="Graphique 9">
              <a:extLst>
                <a:ext uri="{FF2B5EF4-FFF2-40B4-BE49-F238E27FC236}">
                  <a16:creationId xmlns:a16="http://schemas.microsoft.com/office/drawing/2014/main" id="{72C6EE11-1A83-45F3-85CC-3C8EBBCC2D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249" y="1044479"/>
              <a:ext cx="794518" cy="916751"/>
            </a:xfrm>
            <a:prstGeom prst="rect">
              <a:avLst/>
            </a:prstGeom>
          </p:spPr>
        </p:pic>
      </p:grpSp>
      <p:sp>
        <p:nvSpPr>
          <p:cNvPr id="2" name="Titre 1">
            <a:extLst>
              <a:ext uri="{FF2B5EF4-FFF2-40B4-BE49-F238E27FC236}">
                <a16:creationId xmlns:a16="http://schemas.microsoft.com/office/drawing/2014/main" id="{3CD569BB-63D2-49B2-9214-320450B63D67}"/>
              </a:ext>
            </a:extLst>
          </p:cNvPr>
          <p:cNvSpPr>
            <a:spLocks noGrp="1"/>
          </p:cNvSpPr>
          <p:nvPr>
            <p:ph type="title"/>
          </p:nvPr>
        </p:nvSpPr>
        <p:spPr>
          <a:xfrm>
            <a:off x="554090" y="105503"/>
            <a:ext cx="10722812" cy="987898"/>
          </a:xfrm>
        </p:spPr>
        <p:txBody>
          <a:bodyPr/>
          <a:lstStyle>
            <a:lvl1pPr>
              <a:defRPr>
                <a:latin typeface="Segoe UI Semibold" panose="020B0702040204020203" pitchFamily="34" charset="0"/>
                <a:cs typeface="Segoe UI Semibold" panose="020B0702040204020203" pitchFamily="34" charset="0"/>
              </a:defRPr>
            </a:lvl1pPr>
          </a:lstStyle>
          <a:p>
            <a:r>
              <a:rPr lang="fr-FR"/>
              <a:t>Modifiez le style du titre</a:t>
            </a:r>
          </a:p>
        </p:txBody>
      </p:sp>
      <p:sp>
        <p:nvSpPr>
          <p:cNvPr id="3" name="Espace réservé du contenu 2">
            <a:extLst>
              <a:ext uri="{FF2B5EF4-FFF2-40B4-BE49-F238E27FC236}">
                <a16:creationId xmlns:a16="http://schemas.microsoft.com/office/drawing/2014/main" id="{A795EC67-11F6-4955-A0F3-9EE6259AC156}"/>
              </a:ext>
            </a:extLst>
          </p:cNvPr>
          <p:cNvSpPr>
            <a:spLocks noGrp="1"/>
          </p:cNvSpPr>
          <p:nvPr>
            <p:ph idx="1"/>
          </p:nvPr>
        </p:nvSpPr>
        <p:spPr>
          <a:xfrm>
            <a:off x="554090" y="1483360"/>
            <a:ext cx="10799710" cy="4693603"/>
          </a:xfrm>
        </p:spPr>
        <p:txBody>
          <a:bodyPr/>
          <a:lstStyle>
            <a:lvl1pPr marL="457200" indent="-457200">
              <a:buFont typeface="Arial" panose="020B0604020202020204" pitchFamily="34" charset="0"/>
              <a:buChar char="•"/>
              <a:defRPr/>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numéro de diapositive 5">
            <a:extLst>
              <a:ext uri="{FF2B5EF4-FFF2-40B4-BE49-F238E27FC236}">
                <a16:creationId xmlns:a16="http://schemas.microsoft.com/office/drawing/2014/main" id="{C826D92A-F7FE-457F-ACB1-4E9297A17D5C}"/>
              </a:ext>
            </a:extLst>
          </p:cNvPr>
          <p:cNvSpPr>
            <a:spLocks noGrp="1"/>
          </p:cNvSpPr>
          <p:nvPr>
            <p:ph type="sldNum" sz="quarter" idx="12"/>
          </p:nvPr>
        </p:nvSpPr>
        <p:spPr/>
        <p:txBody>
          <a:bodyPr/>
          <a:lstStyle/>
          <a:p>
            <a:fld id="{F2D2C361-7486-4AB1-8DE5-A0E4E1B2CF91}" type="slidenum">
              <a:rPr lang="fr-FR" smtClean="0"/>
              <a:t>‹#›</a:t>
            </a:fld>
            <a:endParaRPr lang="fr-FR"/>
          </a:p>
        </p:txBody>
      </p:sp>
    </p:spTree>
    <p:extLst>
      <p:ext uri="{BB962C8B-B14F-4D97-AF65-F5344CB8AC3E}">
        <p14:creationId xmlns:p14="http://schemas.microsoft.com/office/powerpoint/2010/main" val="2468172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86ECBA51-E5D7-4C79-9462-3F23E6C718C3}"/>
              </a:ext>
            </a:extLst>
          </p:cNvPr>
          <p:cNvSpPr>
            <a:spLocks noGrp="1"/>
          </p:cNvSpPr>
          <p:nvPr>
            <p:ph type="sldNum" sz="quarter" idx="12"/>
          </p:nvPr>
        </p:nvSpPr>
        <p:spPr/>
        <p:txBody>
          <a:bodyPr/>
          <a:lstStyle/>
          <a:p>
            <a:fld id="{F2D2C361-7486-4AB1-8DE5-A0E4E1B2CF91}" type="slidenum">
              <a:rPr lang="fr-FR" smtClean="0"/>
              <a:t>‹#›</a:t>
            </a:fld>
            <a:endParaRPr lang="fr-FR"/>
          </a:p>
        </p:txBody>
      </p:sp>
    </p:spTree>
    <p:extLst>
      <p:ext uri="{BB962C8B-B14F-4D97-AF65-F5344CB8AC3E}">
        <p14:creationId xmlns:p14="http://schemas.microsoft.com/office/powerpoint/2010/main" val="1443775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Disposition personnalisé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0209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F08CFC-E16D-4639-89F4-24C4FECE51A7}"/>
              </a:ext>
            </a:extLst>
          </p:cNvPr>
          <p:cNvSpPr>
            <a:spLocks noGrp="1"/>
          </p:cNvSpPr>
          <p:nvPr>
            <p:ph type="title"/>
          </p:nvPr>
        </p:nvSpPr>
        <p:spPr>
          <a:xfrm>
            <a:off x="838200" y="365125"/>
            <a:ext cx="10515600" cy="1325563"/>
          </a:xfrm>
          <a:prstGeom prst="rect">
            <a:avLst/>
          </a:prstGeom>
        </p:spPr>
        <p:txBody>
          <a:bodyPr/>
          <a:lstStyle/>
          <a:p>
            <a:r>
              <a:rPr lang="fr-FR"/>
              <a:t>Modifiez le style du titre</a:t>
            </a:r>
          </a:p>
        </p:txBody>
      </p:sp>
      <p:pic>
        <p:nvPicPr>
          <p:cNvPr id="3" name="Image 2">
            <a:extLst>
              <a:ext uri="{FF2B5EF4-FFF2-40B4-BE49-F238E27FC236}">
                <a16:creationId xmlns:a16="http://schemas.microsoft.com/office/drawing/2014/main" id="{C9C4FB9E-2076-431C-8F98-F73665ED6B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43" y="6318280"/>
            <a:ext cx="441263" cy="441263"/>
          </a:xfrm>
          <a:prstGeom prst="rect">
            <a:avLst/>
          </a:prstGeom>
        </p:spPr>
      </p:pic>
      <p:pic>
        <p:nvPicPr>
          <p:cNvPr id="4" name="Image 3">
            <a:extLst>
              <a:ext uri="{FF2B5EF4-FFF2-40B4-BE49-F238E27FC236}">
                <a16:creationId xmlns:a16="http://schemas.microsoft.com/office/drawing/2014/main" id="{8FD6117A-F8A0-492C-9385-32D95CDE68E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8999" b="39175"/>
          <a:stretch/>
        </p:blipFill>
        <p:spPr>
          <a:xfrm>
            <a:off x="440575" y="6447607"/>
            <a:ext cx="1015201" cy="221574"/>
          </a:xfrm>
          <a:prstGeom prst="rect">
            <a:avLst/>
          </a:prstGeom>
        </p:spPr>
      </p:pic>
      <p:pic>
        <p:nvPicPr>
          <p:cNvPr id="5" name="Image 4" descr="Une image contenant texte, signe, clipart&#10;&#10;Description générée automatiquement">
            <a:extLst>
              <a:ext uri="{FF2B5EF4-FFF2-40B4-BE49-F238E27FC236}">
                <a16:creationId xmlns:a16="http://schemas.microsoft.com/office/drawing/2014/main" id="{3FF43AB1-8C95-4714-BFA3-BDE70DD7F5CB}"/>
              </a:ext>
            </a:extLst>
          </p:cNvPr>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33604" y="6321341"/>
            <a:ext cx="803698" cy="478999"/>
          </a:xfrm>
          <a:prstGeom prst="rect">
            <a:avLst/>
          </a:prstGeom>
        </p:spPr>
      </p:pic>
    </p:spTree>
    <p:extLst>
      <p:ext uri="{BB962C8B-B14F-4D97-AF65-F5344CB8AC3E}">
        <p14:creationId xmlns:p14="http://schemas.microsoft.com/office/powerpoint/2010/main" val="2651883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261748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4">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03309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re seu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fr-FR"/>
              <a:t>Modifiez le style du titre</a:t>
            </a:r>
            <a:endParaRPr lang="en-US" dirty="0"/>
          </a:p>
        </p:txBody>
      </p:sp>
    </p:spTree>
    <p:extLst>
      <p:ext uri="{BB962C8B-B14F-4D97-AF65-F5344CB8AC3E}">
        <p14:creationId xmlns:p14="http://schemas.microsoft.com/office/powerpoint/2010/main" val="27182850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17" Type="http://schemas.openxmlformats.org/officeDocument/2006/relationships/image" Target="../media/image7.png"/><Relationship Id="rId2" Type="http://schemas.openxmlformats.org/officeDocument/2006/relationships/slideLayout" Target="../slideLayouts/slideLayout2.xml"/><Relationship Id="rId16"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image" Target="../media/image5.png"/><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4.sv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image" Target="../media/image1.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8.emf"/><Relationship Id="rId5" Type="http://schemas.openxmlformats.org/officeDocument/2006/relationships/theme" Target="../theme/theme3.xml"/><Relationship Id="rId4"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theme" Target="../theme/theme4.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32EEF76C-50F2-4A75-9B6E-E785838ED018}"/>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288043" y="6318280"/>
            <a:ext cx="441263" cy="441263"/>
          </a:xfrm>
          <a:prstGeom prst="rect">
            <a:avLst/>
          </a:prstGeom>
        </p:spPr>
      </p:pic>
      <p:grpSp>
        <p:nvGrpSpPr>
          <p:cNvPr id="7" name="Groupe 6">
            <a:extLst>
              <a:ext uri="{FF2B5EF4-FFF2-40B4-BE49-F238E27FC236}">
                <a16:creationId xmlns:a16="http://schemas.microsoft.com/office/drawing/2014/main" id="{3066B553-CD53-4557-A085-4B91C9D44E77}"/>
              </a:ext>
            </a:extLst>
          </p:cNvPr>
          <p:cNvGrpSpPr/>
          <p:nvPr userDrawn="1"/>
        </p:nvGrpSpPr>
        <p:grpSpPr>
          <a:xfrm>
            <a:off x="10854071" y="5892678"/>
            <a:ext cx="1262214" cy="927344"/>
            <a:chOff x="62249" y="880925"/>
            <a:chExt cx="2340716" cy="1719715"/>
          </a:xfrm>
        </p:grpSpPr>
        <p:pic>
          <p:nvPicPr>
            <p:cNvPr id="8" name="Graphique 7">
              <a:extLst>
                <a:ext uri="{FF2B5EF4-FFF2-40B4-BE49-F238E27FC236}">
                  <a16:creationId xmlns:a16="http://schemas.microsoft.com/office/drawing/2014/main" id="{7C4A6E4E-0A96-484B-A6F3-7C106C474D8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12545" y="880925"/>
              <a:ext cx="1490420" cy="1719715"/>
            </a:xfrm>
            <a:prstGeom prst="rect">
              <a:avLst/>
            </a:prstGeom>
          </p:spPr>
        </p:pic>
        <p:pic>
          <p:nvPicPr>
            <p:cNvPr id="9" name="Graphique 8">
              <a:extLst>
                <a:ext uri="{FF2B5EF4-FFF2-40B4-BE49-F238E27FC236}">
                  <a16:creationId xmlns:a16="http://schemas.microsoft.com/office/drawing/2014/main" id="{A26FA958-40F9-4B27-B436-4F54E5F5587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9530" y="1358320"/>
              <a:ext cx="1045045" cy="1205821"/>
            </a:xfrm>
            <a:prstGeom prst="rect">
              <a:avLst/>
            </a:prstGeom>
          </p:spPr>
        </p:pic>
        <p:pic>
          <p:nvPicPr>
            <p:cNvPr id="10" name="Graphique 9">
              <a:extLst>
                <a:ext uri="{FF2B5EF4-FFF2-40B4-BE49-F238E27FC236}">
                  <a16:creationId xmlns:a16="http://schemas.microsoft.com/office/drawing/2014/main" id="{2652B242-5968-4711-8FF8-06EA56F1BA6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2249" y="1044479"/>
              <a:ext cx="794518" cy="916751"/>
            </a:xfrm>
            <a:prstGeom prst="rect">
              <a:avLst/>
            </a:prstGeom>
          </p:spPr>
        </p:pic>
      </p:grpSp>
      <p:sp>
        <p:nvSpPr>
          <p:cNvPr id="2" name="Espace réservé du titre 1">
            <a:extLst>
              <a:ext uri="{FF2B5EF4-FFF2-40B4-BE49-F238E27FC236}">
                <a16:creationId xmlns:a16="http://schemas.microsoft.com/office/drawing/2014/main" id="{D89A2700-9AEB-4CAD-AE52-0B78F2FD7B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2630B74E-6624-4B10-A7CA-5A6B071C53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numéro de diapositive 5">
            <a:extLst>
              <a:ext uri="{FF2B5EF4-FFF2-40B4-BE49-F238E27FC236}">
                <a16:creationId xmlns:a16="http://schemas.microsoft.com/office/drawing/2014/main" id="{CA56C34A-064E-4B1D-89ED-CBACC2C6A7FE}"/>
              </a:ext>
            </a:extLst>
          </p:cNvPr>
          <p:cNvSpPr>
            <a:spLocks noGrp="1"/>
          </p:cNvSpPr>
          <p:nvPr>
            <p:ph type="sldNum" sz="quarter" idx="4"/>
          </p:nvPr>
        </p:nvSpPr>
        <p:spPr>
          <a:xfrm>
            <a:off x="11203693" y="6193423"/>
            <a:ext cx="911280" cy="369332"/>
          </a:xfrm>
          <a:prstGeom prst="rect">
            <a:avLst/>
          </a:prstGeom>
        </p:spPr>
        <p:txBody>
          <a:bodyPr vert="horz" wrap="square" lIns="91440" tIns="45720" rIns="91440" bIns="45720" rtlCol="0" anchor="ctr">
            <a:spAutoFit/>
          </a:bodyPr>
          <a:lstStyle>
            <a:lvl1pPr algn="ctr">
              <a:defRPr sz="1800">
                <a:solidFill>
                  <a:srgbClr val="742774"/>
                </a:solidFill>
                <a:latin typeface="Segoe UI Semibold" panose="020B0702040204020203" pitchFamily="34" charset="0"/>
                <a:cs typeface="Segoe UI Semibold" panose="020B0702040204020203" pitchFamily="34" charset="0"/>
              </a:defRPr>
            </a:lvl1pPr>
          </a:lstStyle>
          <a:p>
            <a:fld id="{F2D2C361-7486-4AB1-8DE5-A0E4E1B2CF91}" type="slidenum">
              <a:rPr lang="fr-FR" smtClean="0"/>
              <a:pPr/>
              <a:t>‹#›</a:t>
            </a:fld>
            <a:endParaRPr lang="fr-FR"/>
          </a:p>
        </p:txBody>
      </p:sp>
      <p:pic>
        <p:nvPicPr>
          <p:cNvPr id="11" name="Image 10">
            <a:extLst>
              <a:ext uri="{FF2B5EF4-FFF2-40B4-BE49-F238E27FC236}">
                <a16:creationId xmlns:a16="http://schemas.microsoft.com/office/drawing/2014/main" id="{211A19E0-E4B9-44A6-A9E9-12B238AE8B33}"/>
              </a:ext>
            </a:extLst>
          </p:cNvPr>
          <p:cNvPicPr>
            <a:picLocks noChangeAspect="1"/>
          </p:cNvPicPr>
          <p:nvPr userDrawn="1"/>
        </p:nvPicPr>
        <p:blipFill>
          <a:blip r:embed="rId15"/>
          <a:stretch>
            <a:fillRect/>
          </a:stretch>
        </p:blipFill>
        <p:spPr>
          <a:xfrm>
            <a:off x="12414107" y="0"/>
            <a:ext cx="1285875" cy="2495550"/>
          </a:xfrm>
          <a:prstGeom prst="rect">
            <a:avLst/>
          </a:prstGeom>
        </p:spPr>
      </p:pic>
      <p:pic>
        <p:nvPicPr>
          <p:cNvPr id="12" name="Image 11">
            <a:extLst>
              <a:ext uri="{FF2B5EF4-FFF2-40B4-BE49-F238E27FC236}">
                <a16:creationId xmlns:a16="http://schemas.microsoft.com/office/drawing/2014/main" id="{E1C425CD-3228-472C-8496-CFEA253E09BD}"/>
              </a:ext>
            </a:extLst>
          </p:cNvPr>
          <p:cNvPicPr>
            <a:picLocks noChangeAspect="1"/>
          </p:cNvPicPr>
          <p:nvPr userDrawn="1"/>
        </p:nvPicPr>
        <p:blipFill rotWithShape="1">
          <a:blip r:embed="rId16">
            <a:extLst>
              <a:ext uri="{28A0092B-C50C-407E-A947-70E740481C1C}">
                <a14:useLocalDpi xmlns:a14="http://schemas.microsoft.com/office/drawing/2010/main" val="0"/>
              </a:ext>
            </a:extLst>
          </a:blip>
          <a:srcRect t="38999" b="39175"/>
          <a:stretch/>
        </p:blipFill>
        <p:spPr>
          <a:xfrm>
            <a:off x="440575" y="6447607"/>
            <a:ext cx="1015201" cy="221574"/>
          </a:xfrm>
          <a:prstGeom prst="rect">
            <a:avLst/>
          </a:prstGeom>
        </p:spPr>
      </p:pic>
      <p:pic>
        <p:nvPicPr>
          <p:cNvPr id="14" name="Image 13" descr="Une image contenant texte, signe, clipart&#10;&#10;Description générée automatiquement">
            <a:extLst>
              <a:ext uri="{FF2B5EF4-FFF2-40B4-BE49-F238E27FC236}">
                <a16:creationId xmlns:a16="http://schemas.microsoft.com/office/drawing/2014/main" id="{8BBAF0DE-FACD-4907-B125-FAD27184D7E7}"/>
              </a:ext>
            </a:extLst>
          </p:cNvPr>
          <p:cNvPicPr>
            <a:picLocks noChangeAspect="1"/>
          </p:cNvPicPr>
          <p:nvPr userDrawn="1"/>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33604" y="6321341"/>
            <a:ext cx="803698" cy="478999"/>
          </a:xfrm>
          <a:prstGeom prst="rect">
            <a:avLst/>
          </a:prstGeom>
        </p:spPr>
      </p:pic>
    </p:spTree>
    <p:extLst>
      <p:ext uri="{BB962C8B-B14F-4D97-AF65-F5344CB8AC3E}">
        <p14:creationId xmlns:p14="http://schemas.microsoft.com/office/powerpoint/2010/main" val="2885650283"/>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0" r:id="rId3"/>
    <p:sldLayoutId id="2147483655" r:id="rId4"/>
    <p:sldLayoutId id="2147483664" r:id="rId5"/>
    <p:sldLayoutId id="2147483666" r:id="rId6"/>
    <p:sldLayoutId id="2147483683" r:id="rId7"/>
    <p:sldLayoutId id="2147483684" r:id="rId8"/>
    <p:sldLayoutId id="2147483685" r:id="rId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spcAft>
          <a:spcPts val="600"/>
        </a:spcAft>
        <a:buFontTx/>
        <a:buNone/>
        <a:defRPr sz="2800" kern="1200">
          <a:solidFill>
            <a:schemeClr val="tx1"/>
          </a:solidFill>
          <a:latin typeface="Segoe UI Semibold" panose="020B0702040204020203" pitchFamily="34" charset="0"/>
          <a:ea typeface="+mn-ea"/>
          <a:cs typeface="Segoe UI Semibold" panose="020B0702040204020203" pitchFamily="34" charset="0"/>
        </a:defRPr>
      </a:lvl1pPr>
      <a:lvl2pPr marL="685800" indent="-228600" algn="l" defTabSz="914400" rtl="0" eaLnBrk="1" latinLnBrk="0" hangingPunct="1">
        <a:lnSpc>
          <a:spcPct val="90000"/>
        </a:lnSpc>
        <a:spcBef>
          <a:spcPts val="500"/>
        </a:spcBef>
        <a:buClr>
          <a:srgbClr val="742774"/>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66FF"/>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F2C81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B556A"/>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446658"/>
      </p:ext>
    </p:extLst>
  </p:cSld>
  <p:clrMap bg1="lt1" tx1="dk1" bg2="lt2" tx2="dk2" accent1="accent1" accent2="accent2" accent3="accent3" accent4="accent4" accent5="accent5" accent6="accent6" hlink="hlink" folHlink="folHlink"/>
  <p:sldLayoutIdLst>
    <p:sldLayoutId id="2147483663" r:id="rId1"/>
    <p:sldLayoutId id="2147483661" r:id="rId2"/>
    <p:sldLayoutId id="214748366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176872137"/>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731203"/>
            <a:ext cx="10268712" cy="1700784"/>
          </a:xfrm>
          <a:prstGeom prst="rect">
            <a:avLst/>
          </a:prstGeom>
        </p:spPr>
        <p:txBody>
          <a:bodyPr vert="horz" lIns="91440" tIns="45720" rIns="91440" bIns="45720" rtlCol="0" anchor="ctr">
            <a:noAutofit/>
          </a:bodyPr>
          <a:lstStyle/>
          <a:p>
            <a:r>
              <a:rPr lang="fr-FR" dirty="0"/>
              <a:t>Modifiez le style du titre</a:t>
            </a:r>
            <a:endParaRPr lang="en-US" dirty="0"/>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Tree>
    <p:extLst>
      <p:ext uri="{BB962C8B-B14F-4D97-AF65-F5344CB8AC3E}">
        <p14:creationId xmlns:p14="http://schemas.microsoft.com/office/powerpoint/2010/main" val="412275358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Lst>
  <p:hf hdr="0" ftr="0" dt="0"/>
  <p:txStyles>
    <p:titleStyle>
      <a:lvl1pPr algn="l" defTabSz="914377" rtl="0" eaLnBrk="1" latinLnBrk="0" hangingPunct="1">
        <a:lnSpc>
          <a:spcPct val="90000"/>
        </a:lnSpc>
        <a:spcBef>
          <a:spcPct val="0"/>
        </a:spcBef>
        <a:buNone/>
        <a:defRPr sz="3733" b="0" kern="1200" cap="none" spc="120" baseline="0">
          <a:solidFill>
            <a:schemeClr val="tx2"/>
          </a:solidFill>
          <a:latin typeface="+mj-lt"/>
          <a:ea typeface="+mj-ea"/>
          <a:cs typeface="+mj-cs"/>
        </a:defRPr>
      </a:lvl1pPr>
    </p:titleStyle>
    <p:bodyStyle>
      <a:lvl1pPr marL="0" indent="0" algn="l" defTabSz="914377" rtl="0" eaLnBrk="1" latinLnBrk="0" hangingPunct="1">
        <a:lnSpc>
          <a:spcPct val="101000"/>
        </a:lnSpc>
        <a:spcBef>
          <a:spcPts val="700"/>
        </a:spcBef>
        <a:spcAft>
          <a:spcPts val="700"/>
        </a:spcAft>
        <a:buFont typeface="Arial" panose="020B0604020202020204" pitchFamily="34" charset="0"/>
        <a:buNone/>
        <a:defRPr sz="2600" kern="1200" spc="51" baseline="0">
          <a:solidFill>
            <a:schemeClr val="tx2"/>
          </a:solidFill>
          <a:latin typeface="+mn-lt"/>
          <a:ea typeface="+mn-ea"/>
          <a:cs typeface="+mn-cs"/>
        </a:defRPr>
      </a:lvl1pPr>
      <a:lvl2pPr marL="274313" indent="-274313" algn="l" defTabSz="914377" rtl="0" eaLnBrk="1" latinLnBrk="0" hangingPunct="1">
        <a:lnSpc>
          <a:spcPct val="101000"/>
        </a:lnSpc>
        <a:spcBef>
          <a:spcPts val="400"/>
        </a:spcBef>
        <a:spcAft>
          <a:spcPts val="400"/>
        </a:spcAft>
        <a:buClrTx/>
        <a:buFont typeface="Arial" panose="020B0604020202020204" pitchFamily="34" charset="0"/>
        <a:buChar char="•"/>
        <a:defRPr sz="2300" kern="1200" spc="51" baseline="0">
          <a:solidFill>
            <a:schemeClr val="tx2"/>
          </a:solidFill>
          <a:latin typeface="+mn-lt"/>
          <a:ea typeface="+mn-ea"/>
          <a:cs typeface="+mn-cs"/>
        </a:defRPr>
      </a:lvl2pPr>
      <a:lvl3pPr marL="274313" indent="0" algn="l" defTabSz="914377" rtl="0" eaLnBrk="1" latinLnBrk="0" hangingPunct="1">
        <a:lnSpc>
          <a:spcPct val="101000"/>
        </a:lnSpc>
        <a:spcBef>
          <a:spcPts val="400"/>
        </a:spcBef>
        <a:spcAft>
          <a:spcPts val="400"/>
        </a:spcAft>
        <a:buFont typeface="Arial" panose="020B0604020202020204" pitchFamily="34" charset="0"/>
        <a:buNone/>
        <a:defRPr sz="1800" b="1" kern="1200" spc="51" baseline="0">
          <a:solidFill>
            <a:schemeClr val="tx2"/>
          </a:solidFill>
          <a:latin typeface="+mn-lt"/>
          <a:ea typeface="+mn-ea"/>
          <a:cs typeface="+mn-cs"/>
        </a:defRPr>
      </a:lvl3pPr>
      <a:lvl4pPr marL="701022" indent="-380990" algn="l" defTabSz="914377" rtl="0" eaLnBrk="1" latinLnBrk="0" hangingPunct="1">
        <a:lnSpc>
          <a:spcPct val="101000"/>
        </a:lnSpc>
        <a:spcBef>
          <a:spcPts val="400"/>
        </a:spcBef>
        <a:spcAft>
          <a:spcPts val="400"/>
        </a:spcAft>
        <a:buClrTx/>
        <a:buFont typeface="Arial" panose="020B0604020202020204" pitchFamily="34" charset="0"/>
        <a:buChar char="•"/>
        <a:defRPr sz="1800" kern="1200" spc="51" baseline="0">
          <a:solidFill>
            <a:schemeClr val="tx2"/>
          </a:solidFill>
          <a:latin typeface="+mn-lt"/>
          <a:ea typeface="+mn-ea"/>
          <a:cs typeface="+mn-cs"/>
        </a:defRPr>
      </a:lvl4pPr>
      <a:lvl5pPr marL="594345" indent="0" algn="l" defTabSz="914377" rtl="0" eaLnBrk="1" latinLnBrk="0" hangingPunct="1">
        <a:lnSpc>
          <a:spcPct val="101000"/>
        </a:lnSpc>
        <a:spcBef>
          <a:spcPts val="400"/>
        </a:spcBef>
        <a:spcAft>
          <a:spcPts val="400"/>
        </a:spcAft>
        <a:buFont typeface="Arial" panose="020B0604020202020204" pitchFamily="34" charset="0"/>
        <a:buNone/>
        <a:defRPr sz="1800" b="1" kern="1200" spc="51" baseline="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24.svg"/><Relationship Id="rId18" Type="http://schemas.openxmlformats.org/officeDocument/2006/relationships/image" Target="../media/image29.png"/><Relationship Id="rId26" Type="http://schemas.openxmlformats.org/officeDocument/2006/relationships/image" Target="../media/image35.png"/><Relationship Id="rId39" Type="http://schemas.microsoft.com/office/2007/relationships/hdphoto" Target="../media/hdphoto1.wdp"/><Relationship Id="rId21" Type="http://schemas.openxmlformats.org/officeDocument/2006/relationships/image" Target="../media/image32.svg"/><Relationship Id="rId34" Type="http://schemas.openxmlformats.org/officeDocument/2006/relationships/image" Target="../media/image43.png"/><Relationship Id="rId7" Type="http://schemas.openxmlformats.org/officeDocument/2006/relationships/image" Target="../media/image18.svg"/><Relationship Id="rId2" Type="http://schemas.openxmlformats.org/officeDocument/2006/relationships/image" Target="../media/image13.png"/><Relationship Id="rId16" Type="http://schemas.openxmlformats.org/officeDocument/2006/relationships/image" Target="../media/image27.png"/><Relationship Id="rId20" Type="http://schemas.openxmlformats.org/officeDocument/2006/relationships/image" Target="../media/image31.png"/><Relationship Id="rId29" Type="http://schemas.openxmlformats.org/officeDocument/2006/relationships/image" Target="../media/image38.svg"/><Relationship Id="rId41" Type="http://schemas.microsoft.com/office/2007/relationships/hdphoto" Target="../media/hdphoto2.wdp"/><Relationship Id="rId1" Type="http://schemas.openxmlformats.org/officeDocument/2006/relationships/slideLayout" Target="../slideLayouts/slideLayout10.xml"/><Relationship Id="rId6" Type="http://schemas.openxmlformats.org/officeDocument/2006/relationships/image" Target="../media/image17.png"/><Relationship Id="rId11" Type="http://schemas.openxmlformats.org/officeDocument/2006/relationships/image" Target="../media/image22.svg"/><Relationship Id="rId24" Type="http://schemas.openxmlformats.org/officeDocument/2006/relationships/image" Target="../media/image3.png"/><Relationship Id="rId32" Type="http://schemas.openxmlformats.org/officeDocument/2006/relationships/image" Target="../media/image41.png"/><Relationship Id="rId37" Type="http://schemas.openxmlformats.org/officeDocument/2006/relationships/image" Target="../media/image46.svg"/><Relationship Id="rId40" Type="http://schemas.openxmlformats.org/officeDocument/2006/relationships/image" Target="../media/image48.png"/><Relationship Id="rId5" Type="http://schemas.openxmlformats.org/officeDocument/2006/relationships/image" Target="../media/image16.svg"/><Relationship Id="rId15" Type="http://schemas.openxmlformats.org/officeDocument/2006/relationships/image" Target="../media/image26.svg"/><Relationship Id="rId23" Type="http://schemas.openxmlformats.org/officeDocument/2006/relationships/image" Target="../media/image34.svg"/><Relationship Id="rId28" Type="http://schemas.openxmlformats.org/officeDocument/2006/relationships/image" Target="../media/image37.png"/><Relationship Id="rId36" Type="http://schemas.openxmlformats.org/officeDocument/2006/relationships/image" Target="../media/image45.png"/><Relationship Id="rId10" Type="http://schemas.openxmlformats.org/officeDocument/2006/relationships/image" Target="../media/image21.png"/><Relationship Id="rId19" Type="http://schemas.openxmlformats.org/officeDocument/2006/relationships/image" Target="../media/image30.svg"/><Relationship Id="rId31" Type="http://schemas.openxmlformats.org/officeDocument/2006/relationships/image" Target="../media/image40.sv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 Id="rId22" Type="http://schemas.openxmlformats.org/officeDocument/2006/relationships/image" Target="../media/image33.png"/><Relationship Id="rId27" Type="http://schemas.openxmlformats.org/officeDocument/2006/relationships/image" Target="../media/image36.svg"/><Relationship Id="rId30" Type="http://schemas.openxmlformats.org/officeDocument/2006/relationships/image" Target="../media/image39.png"/><Relationship Id="rId35" Type="http://schemas.openxmlformats.org/officeDocument/2006/relationships/image" Target="../media/image44.svg"/><Relationship Id="rId8" Type="http://schemas.openxmlformats.org/officeDocument/2006/relationships/image" Target="../media/image19.png"/><Relationship Id="rId3" Type="http://schemas.openxmlformats.org/officeDocument/2006/relationships/image" Target="../media/image14.svg"/><Relationship Id="rId12" Type="http://schemas.openxmlformats.org/officeDocument/2006/relationships/image" Target="../media/image23.png"/><Relationship Id="rId17" Type="http://schemas.openxmlformats.org/officeDocument/2006/relationships/image" Target="../media/image28.svg"/><Relationship Id="rId25" Type="http://schemas.openxmlformats.org/officeDocument/2006/relationships/image" Target="../media/image4.svg"/><Relationship Id="rId33" Type="http://schemas.openxmlformats.org/officeDocument/2006/relationships/image" Target="../media/image42.svg"/><Relationship Id="rId38" Type="http://schemas.openxmlformats.org/officeDocument/2006/relationships/image" Target="../media/image47.png"/></Relationships>
</file>

<file path=ppt/slides/_rels/slide10.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jpg"/><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slides/_rels/slide1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slideLayout" Target="../slideLayouts/slideLayout1.xml"/><Relationship Id="rId1" Type="http://schemas.openxmlformats.org/officeDocument/2006/relationships/tags" Target="../tags/tag2.xml"/><Relationship Id="rId5" Type="http://schemas.microsoft.com/office/2007/relationships/hdphoto" Target="../media/hdphoto3.wdp"/><Relationship Id="rId4" Type="http://schemas.openxmlformats.org/officeDocument/2006/relationships/image" Target="../media/image66.png"/></Relationships>
</file>

<file path=ppt/slides/_rels/slide1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0.png"/><Relationship Id="rId1" Type="http://schemas.openxmlformats.org/officeDocument/2006/relationships/slideLayout" Target="../slideLayouts/slideLayout8.xml"/><Relationship Id="rId4" Type="http://schemas.openxmlformats.org/officeDocument/2006/relationships/image" Target="../media/image71.png"/></Relationships>
</file>

<file path=ppt/slides/_rels/slide19.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svg"/><Relationship Id="rId1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69.svg"/><Relationship Id="rId12" Type="http://schemas.openxmlformats.org/officeDocument/2006/relationships/image" Target="../media/image43.png"/><Relationship Id="rId17" Type="http://schemas.openxmlformats.org/officeDocument/2006/relationships/image" Target="../media/image38.svg"/><Relationship Id="rId2" Type="http://schemas.openxmlformats.org/officeDocument/2006/relationships/image" Target="../media/image72.png"/><Relationship Id="rId16" Type="http://schemas.openxmlformats.org/officeDocument/2006/relationships/image" Target="../media/image37.png"/><Relationship Id="rId20" Type="http://schemas.openxmlformats.org/officeDocument/2006/relationships/image" Target="../media/image80.png"/><Relationship Id="rId1" Type="http://schemas.openxmlformats.org/officeDocument/2006/relationships/slideLayout" Target="../slideLayouts/slideLayout3.xml"/><Relationship Id="rId6" Type="http://schemas.openxmlformats.org/officeDocument/2006/relationships/image" Target="../media/image68.png"/><Relationship Id="rId11" Type="http://schemas.openxmlformats.org/officeDocument/2006/relationships/image" Target="../media/image42.svg"/><Relationship Id="rId5" Type="http://schemas.openxmlformats.org/officeDocument/2006/relationships/image" Target="../media/image75.png"/><Relationship Id="rId15" Type="http://schemas.openxmlformats.org/officeDocument/2006/relationships/image" Target="../media/image77.svg"/><Relationship Id="rId10" Type="http://schemas.openxmlformats.org/officeDocument/2006/relationships/image" Target="../media/image41.png"/><Relationship Id="rId19" Type="http://schemas.openxmlformats.org/officeDocument/2006/relationships/image" Target="../media/image79.png"/><Relationship Id="rId4" Type="http://schemas.openxmlformats.org/officeDocument/2006/relationships/image" Target="../media/image74.png"/><Relationship Id="rId9" Type="http://schemas.openxmlformats.org/officeDocument/2006/relationships/image" Target="../media/image40.svg"/><Relationship Id="rId14" Type="http://schemas.openxmlformats.org/officeDocument/2006/relationships/image" Target="../media/image76.png"/></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30.svg"/><Relationship Id="rId18" Type="http://schemas.openxmlformats.org/officeDocument/2006/relationships/image" Target="../media/image3.png"/><Relationship Id="rId3" Type="http://schemas.openxmlformats.org/officeDocument/2006/relationships/image" Target="../media/image14.svg"/><Relationship Id="rId21" Type="http://schemas.openxmlformats.org/officeDocument/2006/relationships/image" Target="../media/image7.png"/><Relationship Id="rId7" Type="http://schemas.openxmlformats.org/officeDocument/2006/relationships/image" Target="../media/image18.svg"/><Relationship Id="rId12" Type="http://schemas.openxmlformats.org/officeDocument/2006/relationships/image" Target="../media/image29.png"/><Relationship Id="rId17" Type="http://schemas.openxmlformats.org/officeDocument/2006/relationships/image" Target="../media/image34.svg"/><Relationship Id="rId2" Type="http://schemas.openxmlformats.org/officeDocument/2006/relationships/image" Target="../media/image13.png"/><Relationship Id="rId16" Type="http://schemas.openxmlformats.org/officeDocument/2006/relationships/image" Target="../media/image33.png"/><Relationship Id="rId20" Type="http://schemas.openxmlformats.org/officeDocument/2006/relationships/image" Target="../media/image49.png"/><Relationship Id="rId1" Type="http://schemas.openxmlformats.org/officeDocument/2006/relationships/slideLayout" Target="../slideLayouts/slideLayout10.xml"/><Relationship Id="rId6" Type="http://schemas.openxmlformats.org/officeDocument/2006/relationships/image" Target="../media/image17.png"/><Relationship Id="rId11" Type="http://schemas.openxmlformats.org/officeDocument/2006/relationships/image" Target="../media/image28.svg"/><Relationship Id="rId5" Type="http://schemas.openxmlformats.org/officeDocument/2006/relationships/image" Target="../media/image16.svg"/><Relationship Id="rId15" Type="http://schemas.openxmlformats.org/officeDocument/2006/relationships/image" Target="../media/image32.svg"/><Relationship Id="rId10" Type="http://schemas.openxmlformats.org/officeDocument/2006/relationships/image" Target="../media/image27.png"/><Relationship Id="rId19" Type="http://schemas.openxmlformats.org/officeDocument/2006/relationships/image" Target="../media/image4.sv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31.png"/></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86.svg"/><Relationship Id="rId18" Type="http://schemas.openxmlformats.org/officeDocument/2006/relationships/image" Target="../media/image91.png"/><Relationship Id="rId3" Type="http://schemas.openxmlformats.org/officeDocument/2006/relationships/image" Target="../media/image82.png"/><Relationship Id="rId21" Type="http://schemas.openxmlformats.org/officeDocument/2006/relationships/image" Target="../media/image94.svg"/><Relationship Id="rId7" Type="http://schemas.openxmlformats.org/officeDocument/2006/relationships/image" Target="../media/image77.svg"/><Relationship Id="rId12" Type="http://schemas.openxmlformats.org/officeDocument/2006/relationships/image" Target="../media/image85.png"/><Relationship Id="rId17" Type="http://schemas.openxmlformats.org/officeDocument/2006/relationships/image" Target="../media/image90.svg"/><Relationship Id="rId2" Type="http://schemas.openxmlformats.org/officeDocument/2006/relationships/image" Target="../media/image81.png"/><Relationship Id="rId16" Type="http://schemas.openxmlformats.org/officeDocument/2006/relationships/image" Target="../media/image89.png"/><Relationship Id="rId20" Type="http://schemas.openxmlformats.org/officeDocument/2006/relationships/image" Target="../media/image93.png"/><Relationship Id="rId1" Type="http://schemas.openxmlformats.org/officeDocument/2006/relationships/slideLayout" Target="../slideLayouts/slideLayout9.xml"/><Relationship Id="rId6" Type="http://schemas.openxmlformats.org/officeDocument/2006/relationships/image" Target="../media/image76.png"/><Relationship Id="rId11" Type="http://schemas.openxmlformats.org/officeDocument/2006/relationships/image" Target="../media/image69.svg"/><Relationship Id="rId5" Type="http://schemas.openxmlformats.org/officeDocument/2006/relationships/image" Target="../media/image84.png"/><Relationship Id="rId15" Type="http://schemas.openxmlformats.org/officeDocument/2006/relationships/image" Target="../media/image88.svg"/><Relationship Id="rId10" Type="http://schemas.openxmlformats.org/officeDocument/2006/relationships/image" Target="../media/image68.png"/><Relationship Id="rId19" Type="http://schemas.openxmlformats.org/officeDocument/2006/relationships/image" Target="../media/image92.svg"/><Relationship Id="rId4" Type="http://schemas.openxmlformats.org/officeDocument/2006/relationships/image" Target="../media/image83.png"/><Relationship Id="rId9" Type="http://schemas.openxmlformats.org/officeDocument/2006/relationships/image" Target="../media/image36.svg"/><Relationship Id="rId14" Type="http://schemas.openxmlformats.org/officeDocument/2006/relationships/image" Target="../media/image87.png"/></Relationships>
</file>

<file path=ppt/slides/_rels/slide21.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8.xml"/><Relationship Id="rId4" Type="http://schemas.openxmlformats.org/officeDocument/2006/relationships/image" Target="../media/image97.png"/></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97.png"/><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9.png"/><Relationship Id="rId4" Type="http://schemas.openxmlformats.org/officeDocument/2006/relationships/image" Target="../media/image98.png"/></Relationships>
</file>

<file path=ppt/slides/_rels/slide2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3.xml"/><Relationship Id="rId4" Type="http://schemas.openxmlformats.org/officeDocument/2006/relationships/image" Target="../media/image102.png"/></Relationships>
</file>

<file path=ppt/slides/_rels/slide26.xml.rels><?xml version="1.0" encoding="UTF-8" standalone="yes"?>
<Relationships xmlns="http://schemas.openxmlformats.org/package/2006/relationships"><Relationship Id="rId2" Type="http://schemas.openxmlformats.org/officeDocument/2006/relationships/image" Target="../media/image103.gi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hyperlink" Target="https://www.microsoft.com/ai/responsible-ai" TargetMode="Externa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3.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9.png"/><Relationship Id="rId18" Type="http://schemas.openxmlformats.org/officeDocument/2006/relationships/image" Target="../media/image34.svg"/><Relationship Id="rId3" Type="http://schemas.openxmlformats.org/officeDocument/2006/relationships/image" Target="../media/image13.png"/><Relationship Id="rId21" Type="http://schemas.openxmlformats.org/officeDocument/2006/relationships/image" Target="../media/image50.png"/><Relationship Id="rId7" Type="http://schemas.openxmlformats.org/officeDocument/2006/relationships/image" Target="../media/image17.png"/><Relationship Id="rId12" Type="http://schemas.openxmlformats.org/officeDocument/2006/relationships/image" Target="../media/image28.svg"/><Relationship Id="rId17" Type="http://schemas.openxmlformats.org/officeDocument/2006/relationships/image" Target="../media/image33.png"/><Relationship Id="rId2" Type="http://schemas.openxmlformats.org/officeDocument/2006/relationships/notesSlide" Target="../notesSlides/notesSlide1.xml"/><Relationship Id="rId16" Type="http://schemas.openxmlformats.org/officeDocument/2006/relationships/image" Target="../media/image32.svg"/><Relationship Id="rId20" Type="http://schemas.openxmlformats.org/officeDocument/2006/relationships/image" Target="../media/image4.svg"/><Relationship Id="rId1" Type="http://schemas.openxmlformats.org/officeDocument/2006/relationships/slideLayout" Target="../slideLayouts/slideLayout10.xml"/><Relationship Id="rId6" Type="http://schemas.openxmlformats.org/officeDocument/2006/relationships/image" Target="../media/image16.svg"/><Relationship Id="rId11" Type="http://schemas.openxmlformats.org/officeDocument/2006/relationships/image" Target="../media/image27.png"/><Relationship Id="rId5" Type="http://schemas.openxmlformats.org/officeDocument/2006/relationships/image" Target="../media/image15.png"/><Relationship Id="rId15" Type="http://schemas.openxmlformats.org/officeDocument/2006/relationships/image" Target="../media/image31.png"/><Relationship Id="rId10" Type="http://schemas.openxmlformats.org/officeDocument/2006/relationships/image" Target="../media/image20.svg"/><Relationship Id="rId19" Type="http://schemas.openxmlformats.org/officeDocument/2006/relationships/image" Target="../media/image3.pn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30.svg"/></Relationships>
</file>

<file path=ppt/slides/_rels/slide30.xml.rels><?xml version="1.0" encoding="UTF-8" standalone="yes"?>
<Relationships xmlns="http://schemas.openxmlformats.org/package/2006/relationships"><Relationship Id="rId3" Type="http://schemas.openxmlformats.org/officeDocument/2006/relationships/hyperlink" Target="https://powerapps.microsoft.com/en-us/blog/introducing-new-ways-of-creating-tables/" TargetMode="External"/><Relationship Id="rId2" Type="http://schemas.openxmlformats.org/officeDocument/2006/relationships/image" Target="../media/image105.gif"/><Relationship Id="rId1" Type="http://schemas.openxmlformats.org/officeDocument/2006/relationships/slideLayout" Target="../slideLayouts/slideLayout3.xml"/><Relationship Id="rId5" Type="http://schemas.openxmlformats.org/officeDocument/2006/relationships/image" Target="../media/image36.sv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https://powerapps.microsoft.com/en-us/blog/leverage-power-fx-1-0/" TargetMode="External"/><Relationship Id="rId1" Type="http://schemas.openxmlformats.org/officeDocument/2006/relationships/slideLayout" Target="../slideLayouts/slideLayout3.xml"/><Relationship Id="rId5" Type="http://schemas.openxmlformats.org/officeDocument/2006/relationships/image" Target="../media/image40.sv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powerapps.microsoft.com/en-us/blog/august-2023-updates-for-modernization-and-theming-in-power-apps/" TargetMode="External"/><Relationship Id="rId1" Type="http://schemas.openxmlformats.org/officeDocument/2006/relationships/slideLayout" Target="../slideLayouts/slideLayout3.xml"/><Relationship Id="rId5" Type="http://schemas.openxmlformats.org/officeDocument/2006/relationships/image" Target="../media/image40.sv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8.png"/><Relationship Id="rId7" Type="http://schemas.openxmlformats.org/officeDocument/2006/relationships/image" Target="../media/image36.svg"/><Relationship Id="rId2" Type="http://schemas.openxmlformats.org/officeDocument/2006/relationships/hyperlink" Target="https://powerapps.microsoft.com/en-us/blog/canvas-built-in-offline-is-now-just-one-click-away/" TargetMode="Externa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40.sv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42.svg"/><Relationship Id="rId2" Type="http://schemas.openxmlformats.org/officeDocument/2006/relationships/hyperlink" Target="https://powerapps.microsoft.com/en-us/blog/simplifying-license-management-with-auto-claim-for-power-apps-and-licensing-insights-for-power-automate/" TargetMode="Externa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42.svg"/><Relationship Id="rId2" Type="http://schemas.openxmlformats.org/officeDocument/2006/relationships/hyperlink" Target="https://powerapps.microsoft.com/en-us/blog/default-environment-routing-public-preview/" TargetMode="Externa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8" Type="http://schemas.openxmlformats.org/officeDocument/2006/relationships/image" Target="../media/image114.svg"/><Relationship Id="rId13" Type="http://schemas.openxmlformats.org/officeDocument/2006/relationships/image" Target="../media/image29.png"/><Relationship Id="rId18" Type="http://schemas.openxmlformats.org/officeDocument/2006/relationships/image" Target="../media/image34.svg"/><Relationship Id="rId3" Type="http://schemas.openxmlformats.org/officeDocument/2006/relationships/image" Target="../media/image13.png"/><Relationship Id="rId21" Type="http://schemas.openxmlformats.org/officeDocument/2006/relationships/image" Target="../media/image116.png"/><Relationship Id="rId7" Type="http://schemas.openxmlformats.org/officeDocument/2006/relationships/image" Target="../media/image17.png"/><Relationship Id="rId12" Type="http://schemas.openxmlformats.org/officeDocument/2006/relationships/image" Target="../media/image28.svg"/><Relationship Id="rId17" Type="http://schemas.openxmlformats.org/officeDocument/2006/relationships/image" Target="../media/image33.png"/><Relationship Id="rId2" Type="http://schemas.openxmlformats.org/officeDocument/2006/relationships/notesSlide" Target="../notesSlides/notesSlide4.xml"/><Relationship Id="rId16" Type="http://schemas.openxmlformats.org/officeDocument/2006/relationships/image" Target="../media/image32.svg"/><Relationship Id="rId20" Type="http://schemas.openxmlformats.org/officeDocument/2006/relationships/image" Target="../media/image4.svg"/><Relationship Id="rId1" Type="http://schemas.openxmlformats.org/officeDocument/2006/relationships/slideLayout" Target="../slideLayouts/slideLayout5.xml"/><Relationship Id="rId6" Type="http://schemas.openxmlformats.org/officeDocument/2006/relationships/image" Target="../media/image113.svg"/><Relationship Id="rId11" Type="http://schemas.openxmlformats.org/officeDocument/2006/relationships/image" Target="../media/image27.png"/><Relationship Id="rId5" Type="http://schemas.openxmlformats.org/officeDocument/2006/relationships/image" Target="../media/image15.png"/><Relationship Id="rId15" Type="http://schemas.openxmlformats.org/officeDocument/2006/relationships/image" Target="../media/image31.png"/><Relationship Id="rId10" Type="http://schemas.openxmlformats.org/officeDocument/2006/relationships/image" Target="../media/image115.svg"/><Relationship Id="rId19" Type="http://schemas.openxmlformats.org/officeDocument/2006/relationships/image" Target="../media/image3.png"/><Relationship Id="rId4" Type="http://schemas.openxmlformats.org/officeDocument/2006/relationships/image" Target="../media/image112.svg"/><Relationship Id="rId9" Type="http://schemas.openxmlformats.org/officeDocument/2006/relationships/image" Target="../media/image19.png"/><Relationship Id="rId14" Type="http://schemas.openxmlformats.org/officeDocument/2006/relationships/image" Target="../media/image30.svg"/></Relationships>
</file>

<file path=ppt/slides/_rels/slide37.xml.rels><?xml version="1.0" encoding="UTF-8" standalone="yes"?>
<Relationships xmlns="http://schemas.openxmlformats.org/package/2006/relationships"><Relationship Id="rId13" Type="http://schemas.openxmlformats.org/officeDocument/2006/relationships/image" Target="../media/image24.svg"/><Relationship Id="rId18" Type="http://schemas.openxmlformats.org/officeDocument/2006/relationships/image" Target="../media/image3.png"/><Relationship Id="rId26" Type="http://schemas.openxmlformats.org/officeDocument/2006/relationships/image" Target="../media/image41.png"/><Relationship Id="rId3" Type="http://schemas.openxmlformats.org/officeDocument/2006/relationships/image" Target="../media/image112.svg"/><Relationship Id="rId21" Type="http://schemas.openxmlformats.org/officeDocument/2006/relationships/image" Target="../media/image36.svg"/><Relationship Id="rId34" Type="http://schemas.openxmlformats.org/officeDocument/2006/relationships/image" Target="../media/image121.png"/><Relationship Id="rId7" Type="http://schemas.openxmlformats.org/officeDocument/2006/relationships/image" Target="../media/image114.svg"/><Relationship Id="rId12" Type="http://schemas.openxmlformats.org/officeDocument/2006/relationships/image" Target="../media/image23.png"/><Relationship Id="rId17" Type="http://schemas.openxmlformats.org/officeDocument/2006/relationships/image" Target="../media/image34.svg"/><Relationship Id="rId25" Type="http://schemas.openxmlformats.org/officeDocument/2006/relationships/image" Target="../media/image40.svg"/><Relationship Id="rId33" Type="http://schemas.openxmlformats.org/officeDocument/2006/relationships/image" Target="../media/image120.svg"/><Relationship Id="rId2" Type="http://schemas.openxmlformats.org/officeDocument/2006/relationships/image" Target="../media/image13.png"/><Relationship Id="rId16" Type="http://schemas.openxmlformats.org/officeDocument/2006/relationships/image" Target="../media/image33.png"/><Relationship Id="rId20" Type="http://schemas.openxmlformats.org/officeDocument/2006/relationships/image" Target="../media/image35.png"/><Relationship Id="rId29" Type="http://schemas.openxmlformats.org/officeDocument/2006/relationships/image" Target="../media/image44.svg"/><Relationship Id="rId1" Type="http://schemas.openxmlformats.org/officeDocument/2006/relationships/slideLayout" Target="../slideLayouts/slideLayout11.xml"/><Relationship Id="rId6" Type="http://schemas.openxmlformats.org/officeDocument/2006/relationships/image" Target="../media/image17.png"/><Relationship Id="rId11" Type="http://schemas.openxmlformats.org/officeDocument/2006/relationships/image" Target="../media/image22.svg"/><Relationship Id="rId24" Type="http://schemas.openxmlformats.org/officeDocument/2006/relationships/image" Target="../media/image39.png"/><Relationship Id="rId32" Type="http://schemas.openxmlformats.org/officeDocument/2006/relationships/image" Target="../media/image119.png"/><Relationship Id="rId5" Type="http://schemas.openxmlformats.org/officeDocument/2006/relationships/image" Target="../media/image113.svg"/><Relationship Id="rId15" Type="http://schemas.openxmlformats.org/officeDocument/2006/relationships/image" Target="../media/image26.svg"/><Relationship Id="rId23" Type="http://schemas.openxmlformats.org/officeDocument/2006/relationships/image" Target="../media/image38.svg"/><Relationship Id="rId28" Type="http://schemas.openxmlformats.org/officeDocument/2006/relationships/image" Target="../media/image43.png"/><Relationship Id="rId10" Type="http://schemas.openxmlformats.org/officeDocument/2006/relationships/image" Target="../media/image21.png"/><Relationship Id="rId19" Type="http://schemas.openxmlformats.org/officeDocument/2006/relationships/image" Target="../media/image4.svg"/><Relationship Id="rId31" Type="http://schemas.openxmlformats.org/officeDocument/2006/relationships/image" Target="../media/image118.svg"/><Relationship Id="rId4" Type="http://schemas.openxmlformats.org/officeDocument/2006/relationships/image" Target="../media/image15.png"/><Relationship Id="rId9" Type="http://schemas.openxmlformats.org/officeDocument/2006/relationships/image" Target="../media/image115.svg"/><Relationship Id="rId14" Type="http://schemas.openxmlformats.org/officeDocument/2006/relationships/image" Target="../media/image25.png"/><Relationship Id="rId22" Type="http://schemas.openxmlformats.org/officeDocument/2006/relationships/image" Target="../media/image37.png"/><Relationship Id="rId27" Type="http://schemas.openxmlformats.org/officeDocument/2006/relationships/image" Target="../media/image42.svg"/><Relationship Id="rId30" Type="http://schemas.openxmlformats.org/officeDocument/2006/relationships/image" Target="../media/image117.png"/><Relationship Id="rId35" Type="http://schemas.openxmlformats.org/officeDocument/2006/relationships/image" Target="../media/image122.svg"/><Relationship Id="rId8"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slideLayout" Target="../slideLayouts/slideLayout1.xml"/><Relationship Id="rId1" Type="http://schemas.openxmlformats.org/officeDocument/2006/relationships/tags" Target="../tags/tag1.xml"/><Relationship Id="rId5" Type="http://schemas.microsoft.com/office/2007/relationships/hdphoto" Target="../media/hdphoto1.wdp"/><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3AA828FF-5EB5-443A-B23E-390D8DA1E1F6}"/>
              </a:ext>
            </a:extLst>
          </p:cNvPr>
          <p:cNvGrpSpPr/>
          <p:nvPr/>
        </p:nvGrpSpPr>
        <p:grpSpPr>
          <a:xfrm>
            <a:off x="-87433" y="4962166"/>
            <a:ext cx="1661316" cy="1922519"/>
            <a:chOff x="10918047" y="1223507"/>
            <a:chExt cx="1171492" cy="1355682"/>
          </a:xfrm>
          <a:solidFill>
            <a:srgbClr val="0B556A">
              <a:alpha val="30000"/>
            </a:srgbClr>
          </a:solidFill>
        </p:grpSpPr>
        <p:pic>
          <p:nvPicPr>
            <p:cNvPr id="4" name="Graphique 3">
              <a:extLst>
                <a:ext uri="{FF2B5EF4-FFF2-40B4-BE49-F238E27FC236}">
                  <a16:creationId xmlns:a16="http://schemas.microsoft.com/office/drawing/2014/main" id="{7B877CB9-F65C-480E-B05C-FCFC6550E7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95021" y="1662438"/>
              <a:ext cx="794518" cy="916751"/>
            </a:xfrm>
            <a:prstGeom prst="rect">
              <a:avLst/>
            </a:prstGeom>
          </p:spPr>
        </p:pic>
        <p:pic>
          <p:nvPicPr>
            <p:cNvPr id="5" name="Graphique 4">
              <a:extLst>
                <a:ext uri="{FF2B5EF4-FFF2-40B4-BE49-F238E27FC236}">
                  <a16:creationId xmlns:a16="http://schemas.microsoft.com/office/drawing/2014/main" id="{6279383C-FA56-49E8-A05E-97B7790238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72954" y="1282510"/>
              <a:ext cx="457440" cy="527815"/>
            </a:xfrm>
            <a:prstGeom prst="rect">
              <a:avLst/>
            </a:prstGeom>
          </p:spPr>
        </p:pic>
        <p:pic>
          <p:nvPicPr>
            <p:cNvPr id="6" name="Graphique 5">
              <a:extLst>
                <a:ext uri="{FF2B5EF4-FFF2-40B4-BE49-F238E27FC236}">
                  <a16:creationId xmlns:a16="http://schemas.microsoft.com/office/drawing/2014/main" id="{4FBA63D0-D016-4612-A632-5D1CA1D95C0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54599" y="1496074"/>
              <a:ext cx="636709" cy="734664"/>
            </a:xfrm>
            <a:prstGeom prst="rect">
              <a:avLst/>
            </a:prstGeom>
          </p:spPr>
        </p:pic>
        <p:pic>
          <p:nvPicPr>
            <p:cNvPr id="7" name="Graphique 6">
              <a:extLst>
                <a:ext uri="{FF2B5EF4-FFF2-40B4-BE49-F238E27FC236}">
                  <a16:creationId xmlns:a16="http://schemas.microsoft.com/office/drawing/2014/main" id="{E84BF2EB-EA44-43E0-B009-C88BE538429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18047" y="1223507"/>
              <a:ext cx="429460" cy="495531"/>
            </a:xfrm>
            <a:prstGeom prst="rect">
              <a:avLst/>
            </a:prstGeom>
          </p:spPr>
        </p:pic>
      </p:grpSp>
      <p:grpSp>
        <p:nvGrpSpPr>
          <p:cNvPr id="8" name="Groupe 7">
            <a:extLst>
              <a:ext uri="{FF2B5EF4-FFF2-40B4-BE49-F238E27FC236}">
                <a16:creationId xmlns:a16="http://schemas.microsoft.com/office/drawing/2014/main" id="{42072DFF-CC3B-4629-BF2A-2259CB044259}"/>
              </a:ext>
            </a:extLst>
          </p:cNvPr>
          <p:cNvGrpSpPr/>
          <p:nvPr/>
        </p:nvGrpSpPr>
        <p:grpSpPr>
          <a:xfrm>
            <a:off x="3710870" y="5348699"/>
            <a:ext cx="1339179" cy="1760210"/>
            <a:chOff x="10954599" y="1265743"/>
            <a:chExt cx="944334" cy="1241228"/>
          </a:xfrm>
        </p:grpSpPr>
        <p:pic>
          <p:nvPicPr>
            <p:cNvPr id="9" name="Graphique 8">
              <a:extLst>
                <a:ext uri="{FF2B5EF4-FFF2-40B4-BE49-F238E27FC236}">
                  <a16:creationId xmlns:a16="http://schemas.microsoft.com/office/drawing/2014/main" id="{5F1E5442-7D38-4BA8-AEAA-5D47847B837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104415" y="1590220"/>
              <a:ext cx="794518" cy="916751"/>
            </a:xfrm>
            <a:prstGeom prst="rect">
              <a:avLst/>
            </a:prstGeom>
          </p:spPr>
        </p:pic>
        <p:pic>
          <p:nvPicPr>
            <p:cNvPr id="10" name="Graphique 9">
              <a:extLst>
                <a:ext uri="{FF2B5EF4-FFF2-40B4-BE49-F238E27FC236}">
                  <a16:creationId xmlns:a16="http://schemas.microsoft.com/office/drawing/2014/main" id="{E3563BD9-1068-4EBD-A42F-C8508371425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239700" y="1265743"/>
              <a:ext cx="457440" cy="527815"/>
            </a:xfrm>
            <a:prstGeom prst="rect">
              <a:avLst/>
            </a:prstGeom>
          </p:spPr>
        </p:pic>
        <p:pic>
          <p:nvPicPr>
            <p:cNvPr id="11" name="Graphique 10">
              <a:extLst>
                <a:ext uri="{FF2B5EF4-FFF2-40B4-BE49-F238E27FC236}">
                  <a16:creationId xmlns:a16="http://schemas.microsoft.com/office/drawing/2014/main" id="{A469648A-CB11-470B-A139-EF244A44789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954599" y="1496074"/>
              <a:ext cx="636709" cy="734664"/>
            </a:xfrm>
            <a:prstGeom prst="rect">
              <a:avLst/>
            </a:prstGeom>
          </p:spPr>
        </p:pic>
      </p:grpSp>
      <p:grpSp>
        <p:nvGrpSpPr>
          <p:cNvPr id="12" name="Groupe 11">
            <a:extLst>
              <a:ext uri="{FF2B5EF4-FFF2-40B4-BE49-F238E27FC236}">
                <a16:creationId xmlns:a16="http://schemas.microsoft.com/office/drawing/2014/main" id="{DCACDE1F-C022-4342-BA5C-5CBAD0B79E60}"/>
              </a:ext>
            </a:extLst>
          </p:cNvPr>
          <p:cNvGrpSpPr/>
          <p:nvPr/>
        </p:nvGrpSpPr>
        <p:grpSpPr>
          <a:xfrm>
            <a:off x="10189541" y="5190287"/>
            <a:ext cx="2002439" cy="1988590"/>
            <a:chOff x="3067345" y="4799458"/>
            <a:chExt cx="2002439" cy="1988590"/>
          </a:xfrm>
        </p:grpSpPr>
        <p:pic>
          <p:nvPicPr>
            <p:cNvPr id="13" name="Graphique 12">
              <a:extLst>
                <a:ext uri="{FF2B5EF4-FFF2-40B4-BE49-F238E27FC236}">
                  <a16:creationId xmlns:a16="http://schemas.microsoft.com/office/drawing/2014/main" id="{687ACAC2-C877-49B0-AAE7-78C1A37EA44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067345" y="4869584"/>
              <a:ext cx="1199270" cy="1383774"/>
            </a:xfrm>
            <a:prstGeom prst="rect">
              <a:avLst/>
            </a:prstGeom>
          </p:spPr>
        </p:pic>
        <p:pic>
          <p:nvPicPr>
            <p:cNvPr id="14" name="Graphique 13">
              <a:extLst>
                <a:ext uri="{FF2B5EF4-FFF2-40B4-BE49-F238E27FC236}">
                  <a16:creationId xmlns:a16="http://schemas.microsoft.com/office/drawing/2014/main" id="{E355A342-FD90-4804-AD4E-E688711AF47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896627" y="5582227"/>
              <a:ext cx="1045045" cy="1205821"/>
            </a:xfrm>
            <a:prstGeom prst="rect">
              <a:avLst/>
            </a:prstGeom>
          </p:spPr>
        </p:pic>
        <p:pic>
          <p:nvPicPr>
            <p:cNvPr id="15" name="Graphique 14">
              <a:extLst>
                <a:ext uri="{FF2B5EF4-FFF2-40B4-BE49-F238E27FC236}">
                  <a16:creationId xmlns:a16="http://schemas.microsoft.com/office/drawing/2014/main" id="{A9F64B79-0EF6-476D-9764-2AA485C9F46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12163" y="4799458"/>
              <a:ext cx="957621" cy="1104947"/>
            </a:xfrm>
            <a:prstGeom prst="rect">
              <a:avLst/>
            </a:prstGeom>
          </p:spPr>
        </p:pic>
      </p:grpSp>
      <p:grpSp>
        <p:nvGrpSpPr>
          <p:cNvPr id="16" name="Groupe 15">
            <a:extLst>
              <a:ext uri="{FF2B5EF4-FFF2-40B4-BE49-F238E27FC236}">
                <a16:creationId xmlns:a16="http://schemas.microsoft.com/office/drawing/2014/main" id="{C8EAA6DF-91B9-48CC-8C0F-217747164A59}"/>
              </a:ext>
            </a:extLst>
          </p:cNvPr>
          <p:cNvGrpSpPr/>
          <p:nvPr/>
        </p:nvGrpSpPr>
        <p:grpSpPr>
          <a:xfrm>
            <a:off x="10192990" y="-259803"/>
            <a:ext cx="2587071" cy="1911793"/>
            <a:chOff x="7302905" y="888738"/>
            <a:chExt cx="2587071" cy="1911793"/>
          </a:xfrm>
        </p:grpSpPr>
        <p:pic>
          <p:nvPicPr>
            <p:cNvPr id="17" name="Graphique 16">
              <a:extLst>
                <a:ext uri="{FF2B5EF4-FFF2-40B4-BE49-F238E27FC236}">
                  <a16:creationId xmlns:a16="http://schemas.microsoft.com/office/drawing/2014/main" id="{A2EBFB47-7EDB-4077-A724-4750AF70CBB3}"/>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302905" y="888738"/>
              <a:ext cx="1630021" cy="1880794"/>
            </a:xfrm>
            <a:prstGeom prst="rect">
              <a:avLst/>
            </a:prstGeom>
          </p:spPr>
        </p:pic>
        <p:pic>
          <p:nvPicPr>
            <p:cNvPr id="18" name="Graphique 17">
              <a:extLst>
                <a:ext uri="{FF2B5EF4-FFF2-40B4-BE49-F238E27FC236}">
                  <a16:creationId xmlns:a16="http://schemas.microsoft.com/office/drawing/2014/main" id="{0525E1D5-ADC5-4F50-910E-D9915D3D296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265629" y="1594710"/>
              <a:ext cx="1045045" cy="1205821"/>
            </a:xfrm>
            <a:prstGeom prst="rect">
              <a:avLst/>
            </a:prstGeom>
          </p:spPr>
        </p:pic>
        <p:pic>
          <p:nvPicPr>
            <p:cNvPr id="19" name="Graphique 18">
              <a:extLst>
                <a:ext uri="{FF2B5EF4-FFF2-40B4-BE49-F238E27FC236}">
                  <a16:creationId xmlns:a16="http://schemas.microsoft.com/office/drawing/2014/main" id="{810B15C1-8682-45B3-8C11-F7510D6FCDF8}"/>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095458" y="1360934"/>
              <a:ext cx="794518" cy="916751"/>
            </a:xfrm>
            <a:prstGeom prst="rect">
              <a:avLst/>
            </a:prstGeom>
          </p:spPr>
        </p:pic>
      </p:grpSp>
      <p:grpSp>
        <p:nvGrpSpPr>
          <p:cNvPr id="20" name="Groupe 19">
            <a:extLst>
              <a:ext uri="{FF2B5EF4-FFF2-40B4-BE49-F238E27FC236}">
                <a16:creationId xmlns:a16="http://schemas.microsoft.com/office/drawing/2014/main" id="{F318469F-192A-4C92-BC79-F19B0F038D15}"/>
              </a:ext>
            </a:extLst>
          </p:cNvPr>
          <p:cNvGrpSpPr/>
          <p:nvPr/>
        </p:nvGrpSpPr>
        <p:grpSpPr>
          <a:xfrm>
            <a:off x="-678370" y="-87592"/>
            <a:ext cx="2340716" cy="1719715"/>
            <a:chOff x="62249" y="880925"/>
            <a:chExt cx="2340716" cy="1719715"/>
          </a:xfrm>
        </p:grpSpPr>
        <p:pic>
          <p:nvPicPr>
            <p:cNvPr id="21" name="Graphique 20">
              <a:extLst>
                <a:ext uri="{FF2B5EF4-FFF2-40B4-BE49-F238E27FC236}">
                  <a16:creationId xmlns:a16="http://schemas.microsoft.com/office/drawing/2014/main" id="{532E7B95-5613-40AC-ACAA-FC840E90DFE6}"/>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12545" y="880925"/>
              <a:ext cx="1490420" cy="1719715"/>
            </a:xfrm>
            <a:prstGeom prst="rect">
              <a:avLst/>
            </a:prstGeom>
          </p:spPr>
        </p:pic>
        <p:pic>
          <p:nvPicPr>
            <p:cNvPr id="22" name="Graphique 21">
              <a:extLst>
                <a:ext uri="{FF2B5EF4-FFF2-40B4-BE49-F238E27FC236}">
                  <a16:creationId xmlns:a16="http://schemas.microsoft.com/office/drawing/2014/main" id="{FD0765CE-858B-476E-9324-C53AD93574FA}"/>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79530" y="1358320"/>
              <a:ext cx="1045045" cy="1205821"/>
            </a:xfrm>
            <a:prstGeom prst="rect">
              <a:avLst/>
            </a:prstGeom>
          </p:spPr>
        </p:pic>
        <p:pic>
          <p:nvPicPr>
            <p:cNvPr id="23" name="Graphique 22">
              <a:extLst>
                <a:ext uri="{FF2B5EF4-FFF2-40B4-BE49-F238E27FC236}">
                  <a16:creationId xmlns:a16="http://schemas.microsoft.com/office/drawing/2014/main" id="{955BFFED-8404-42BF-AA7E-6652FDBED426}"/>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2249" y="1044479"/>
              <a:ext cx="794518" cy="916751"/>
            </a:xfrm>
            <a:prstGeom prst="rect">
              <a:avLst/>
            </a:prstGeom>
          </p:spPr>
        </p:pic>
      </p:grpSp>
      <p:pic>
        <p:nvPicPr>
          <p:cNvPr id="24" name="Graphique 23">
            <a:extLst>
              <a:ext uri="{FF2B5EF4-FFF2-40B4-BE49-F238E27FC236}">
                <a16:creationId xmlns:a16="http://schemas.microsoft.com/office/drawing/2014/main" id="{A93C3E0B-701E-4072-A1F8-550EF86A6F3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070707" y="6065522"/>
            <a:ext cx="630544" cy="630544"/>
          </a:xfrm>
          <a:prstGeom prst="rect">
            <a:avLst/>
          </a:prstGeom>
        </p:spPr>
      </p:pic>
      <p:pic>
        <p:nvPicPr>
          <p:cNvPr id="25" name="Graphique 24">
            <a:extLst>
              <a:ext uri="{FF2B5EF4-FFF2-40B4-BE49-F238E27FC236}">
                <a16:creationId xmlns:a16="http://schemas.microsoft.com/office/drawing/2014/main" id="{7FD34826-53B2-4597-A8E0-9AC52112422A}"/>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60399" y="5678454"/>
            <a:ext cx="630544" cy="630544"/>
          </a:xfrm>
          <a:prstGeom prst="rect">
            <a:avLst/>
          </a:prstGeom>
        </p:spPr>
      </p:pic>
      <p:pic>
        <p:nvPicPr>
          <p:cNvPr id="26" name="Graphique 25">
            <a:extLst>
              <a:ext uri="{FF2B5EF4-FFF2-40B4-BE49-F238E27FC236}">
                <a16:creationId xmlns:a16="http://schemas.microsoft.com/office/drawing/2014/main" id="{F067F0F5-AEDC-4BA1-BAF2-9BF216EF229D}"/>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521365" y="389803"/>
            <a:ext cx="630544" cy="630544"/>
          </a:xfrm>
          <a:prstGeom prst="rect">
            <a:avLst/>
          </a:prstGeom>
        </p:spPr>
      </p:pic>
      <p:pic>
        <p:nvPicPr>
          <p:cNvPr id="27" name="Graphique 26">
            <a:extLst>
              <a:ext uri="{FF2B5EF4-FFF2-40B4-BE49-F238E27FC236}">
                <a16:creationId xmlns:a16="http://schemas.microsoft.com/office/drawing/2014/main" id="{FE133812-CA96-43A1-9998-FD1691D5C38A}"/>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775697" y="365322"/>
            <a:ext cx="630544" cy="630544"/>
          </a:xfrm>
          <a:prstGeom prst="rect">
            <a:avLst/>
          </a:prstGeom>
        </p:spPr>
      </p:pic>
      <p:sp>
        <p:nvSpPr>
          <p:cNvPr id="28" name="ZoneTexte 27">
            <a:extLst>
              <a:ext uri="{FF2B5EF4-FFF2-40B4-BE49-F238E27FC236}">
                <a16:creationId xmlns:a16="http://schemas.microsoft.com/office/drawing/2014/main" id="{F375A38E-CB10-4B26-9B56-9118B240D26D}"/>
              </a:ext>
            </a:extLst>
          </p:cNvPr>
          <p:cNvSpPr txBox="1"/>
          <p:nvPr/>
        </p:nvSpPr>
        <p:spPr>
          <a:xfrm>
            <a:off x="2149860" y="212393"/>
            <a:ext cx="7879080" cy="923330"/>
          </a:xfrm>
          <a:prstGeom prst="rect">
            <a:avLst/>
          </a:prstGeom>
          <a:noFill/>
        </p:spPr>
        <p:txBody>
          <a:bodyPr wrap="none" rtlCol="0">
            <a:spAutoFit/>
          </a:bodyPr>
          <a:lstStyle/>
          <a:p>
            <a:pPr algn="ctr"/>
            <a:r>
              <a:rPr lang="fr-FR" sz="5400">
                <a:solidFill>
                  <a:schemeClr val="tx1">
                    <a:lumMod val="85000"/>
                    <a:lumOff val="15000"/>
                  </a:schemeClr>
                </a:solidFill>
                <a:latin typeface="Berlin Sans FB Demi" panose="020E0802020502020306" pitchFamily="34" charset="0"/>
              </a:rPr>
              <a:t>FRENCH POWER BREAK</a:t>
            </a:r>
          </a:p>
        </p:txBody>
      </p:sp>
      <p:sp>
        <p:nvSpPr>
          <p:cNvPr id="29" name="ZoneTexte 28">
            <a:extLst>
              <a:ext uri="{FF2B5EF4-FFF2-40B4-BE49-F238E27FC236}">
                <a16:creationId xmlns:a16="http://schemas.microsoft.com/office/drawing/2014/main" id="{CB892594-7024-4545-AEF5-72B22C06A1A3}"/>
              </a:ext>
            </a:extLst>
          </p:cNvPr>
          <p:cNvSpPr txBox="1"/>
          <p:nvPr/>
        </p:nvSpPr>
        <p:spPr>
          <a:xfrm>
            <a:off x="2893658" y="825771"/>
            <a:ext cx="6391493" cy="923330"/>
          </a:xfrm>
          <a:prstGeom prst="rect">
            <a:avLst/>
          </a:prstGeom>
          <a:noFill/>
        </p:spPr>
        <p:txBody>
          <a:bodyPr wrap="none" lIns="91440" tIns="45720" rIns="91440" bIns="45720" rtlCol="0" anchor="t">
            <a:spAutoFit/>
          </a:bodyPr>
          <a:lstStyle/>
          <a:p>
            <a:pPr algn="ctr"/>
            <a:r>
              <a:rPr lang="fr-FR" sz="3200">
                <a:solidFill>
                  <a:srgbClr val="742774"/>
                </a:solidFill>
                <a:latin typeface="Berlin Sans FB"/>
              </a:rPr>
              <a:t>Mercredi </a:t>
            </a:r>
            <a:r>
              <a:rPr lang="fr-FR" sz="5400">
                <a:solidFill>
                  <a:srgbClr val="742774"/>
                </a:solidFill>
                <a:latin typeface="Berlin Sans FB"/>
              </a:rPr>
              <a:t>27</a:t>
            </a:r>
            <a:r>
              <a:rPr lang="fr-FR" sz="3200">
                <a:solidFill>
                  <a:srgbClr val="742774"/>
                </a:solidFill>
                <a:latin typeface="Berlin Sans FB"/>
              </a:rPr>
              <a:t> septembre 2023 – </a:t>
            </a:r>
            <a:r>
              <a:rPr lang="fr-FR" sz="4400">
                <a:solidFill>
                  <a:srgbClr val="742774"/>
                </a:solidFill>
                <a:latin typeface="Berlin Sans FB"/>
              </a:rPr>
              <a:t>13h</a:t>
            </a:r>
            <a:endParaRPr lang="fr-FR" sz="3200">
              <a:solidFill>
                <a:srgbClr val="742774"/>
              </a:solidFill>
              <a:latin typeface="Berlin Sans FB"/>
            </a:endParaRPr>
          </a:p>
        </p:txBody>
      </p:sp>
      <p:pic>
        <p:nvPicPr>
          <p:cNvPr id="30" name="Graphique 29">
            <a:extLst>
              <a:ext uri="{FF2B5EF4-FFF2-40B4-BE49-F238E27FC236}">
                <a16:creationId xmlns:a16="http://schemas.microsoft.com/office/drawing/2014/main" id="{51280109-CA61-49B8-84B4-C38213CD39BC}"/>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0875633" y="5678454"/>
            <a:ext cx="630000" cy="630000"/>
          </a:xfrm>
          <a:prstGeom prst="rect">
            <a:avLst/>
          </a:prstGeom>
        </p:spPr>
      </p:pic>
      <p:grpSp>
        <p:nvGrpSpPr>
          <p:cNvPr id="31" name="Groupe 30">
            <a:extLst>
              <a:ext uri="{FF2B5EF4-FFF2-40B4-BE49-F238E27FC236}">
                <a16:creationId xmlns:a16="http://schemas.microsoft.com/office/drawing/2014/main" id="{9F9E08F5-F89A-4DD1-A117-65EDE02C7677}"/>
              </a:ext>
            </a:extLst>
          </p:cNvPr>
          <p:cNvGrpSpPr/>
          <p:nvPr/>
        </p:nvGrpSpPr>
        <p:grpSpPr>
          <a:xfrm>
            <a:off x="10554947" y="2039032"/>
            <a:ext cx="1404384" cy="1636544"/>
            <a:chOff x="320191" y="927597"/>
            <a:chExt cx="1404384" cy="1636544"/>
          </a:xfrm>
        </p:grpSpPr>
        <p:pic>
          <p:nvPicPr>
            <p:cNvPr id="32" name="Graphique 31">
              <a:extLst>
                <a:ext uri="{FF2B5EF4-FFF2-40B4-BE49-F238E27FC236}">
                  <a16:creationId xmlns:a16="http://schemas.microsoft.com/office/drawing/2014/main" id="{8B386882-2951-4BB8-BBCF-C75552B7FB2E}"/>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20191" y="927597"/>
              <a:ext cx="1215806" cy="1402853"/>
            </a:xfrm>
            <a:prstGeom prst="rect">
              <a:avLst/>
            </a:prstGeom>
          </p:spPr>
        </p:pic>
        <p:pic>
          <p:nvPicPr>
            <p:cNvPr id="33" name="Graphique 32">
              <a:extLst>
                <a:ext uri="{FF2B5EF4-FFF2-40B4-BE49-F238E27FC236}">
                  <a16:creationId xmlns:a16="http://schemas.microsoft.com/office/drawing/2014/main" id="{7C2CC8A2-6256-4DC6-A109-6E7334082C7F}"/>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79530" y="1358320"/>
              <a:ext cx="1045045" cy="1205821"/>
            </a:xfrm>
            <a:prstGeom prst="rect">
              <a:avLst/>
            </a:prstGeom>
          </p:spPr>
        </p:pic>
        <p:pic>
          <p:nvPicPr>
            <p:cNvPr id="34" name="Graphique 33">
              <a:extLst>
                <a:ext uri="{FF2B5EF4-FFF2-40B4-BE49-F238E27FC236}">
                  <a16:creationId xmlns:a16="http://schemas.microsoft.com/office/drawing/2014/main" id="{169043E7-D295-4C01-8888-046C4EEC223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04793" y="1022587"/>
              <a:ext cx="794518" cy="916751"/>
            </a:xfrm>
            <a:prstGeom prst="rect">
              <a:avLst/>
            </a:prstGeom>
          </p:spPr>
        </p:pic>
      </p:grpSp>
      <p:pic>
        <p:nvPicPr>
          <p:cNvPr id="35" name="Graphique 34">
            <a:extLst>
              <a:ext uri="{FF2B5EF4-FFF2-40B4-BE49-F238E27FC236}">
                <a16:creationId xmlns:a16="http://schemas.microsoft.com/office/drawing/2014/main" id="{B2DA78D5-7F31-4149-B0ED-461714174828}"/>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875633" y="2517635"/>
            <a:ext cx="636152" cy="630000"/>
          </a:xfrm>
          <a:prstGeom prst="rect">
            <a:avLst/>
          </a:prstGeom>
        </p:spPr>
      </p:pic>
      <p:pic>
        <p:nvPicPr>
          <p:cNvPr id="37" name="Image 36" descr="Une image contenant mur, Visage humain, personne, homme&#10;&#10;Description générée automatiquement">
            <a:extLst>
              <a:ext uri="{FF2B5EF4-FFF2-40B4-BE49-F238E27FC236}">
                <a16:creationId xmlns:a16="http://schemas.microsoft.com/office/drawing/2014/main" id="{DDCB2138-9DAD-4B7D-8846-B68288AF3EAC}"/>
              </a:ext>
            </a:extLst>
          </p:cNvPr>
          <p:cNvPicPr>
            <a:picLocks noChangeAspect="1"/>
          </p:cNvPicPr>
          <p:nvPr/>
        </p:nvPicPr>
        <p:blipFill>
          <a:blip r:embed="rId38">
            <a:extLst>
              <a:ext uri="{BEBA8EAE-BF5A-486C-A8C5-ECC9F3942E4B}">
                <a14:imgProps xmlns:a14="http://schemas.microsoft.com/office/drawing/2010/main">
                  <a14:imgLayer r:embed="rId39">
                    <a14:imgEffect>
                      <a14:saturation sat="0"/>
                    </a14:imgEffect>
                  </a14:imgLayer>
                </a14:imgProps>
              </a:ext>
            </a:extLst>
          </a:blip>
          <a:srcRect/>
          <a:stretch/>
        </p:blipFill>
        <p:spPr>
          <a:xfrm>
            <a:off x="1396003" y="2155939"/>
            <a:ext cx="1041842" cy="1041842"/>
          </a:xfrm>
          <a:prstGeom prst="flowChartConnector">
            <a:avLst/>
          </a:prstGeom>
          <a:ln>
            <a:noFill/>
          </a:ln>
          <a:effectLst>
            <a:outerShdw blurRad="190500" algn="tl" rotWithShape="0">
              <a:srgbClr val="000000">
                <a:alpha val="70000"/>
              </a:srgbClr>
            </a:outerShdw>
          </a:effectLst>
        </p:spPr>
      </p:pic>
      <p:sp>
        <p:nvSpPr>
          <p:cNvPr id="38" name="ZoneTexte 37">
            <a:extLst>
              <a:ext uri="{FF2B5EF4-FFF2-40B4-BE49-F238E27FC236}">
                <a16:creationId xmlns:a16="http://schemas.microsoft.com/office/drawing/2014/main" id="{3AD62353-66DA-437B-A82D-75433367BE34}"/>
              </a:ext>
            </a:extLst>
          </p:cNvPr>
          <p:cNvSpPr txBox="1"/>
          <p:nvPr/>
        </p:nvSpPr>
        <p:spPr>
          <a:xfrm>
            <a:off x="2655486" y="2122188"/>
            <a:ext cx="3075522" cy="461665"/>
          </a:xfrm>
          <a:prstGeom prst="rect">
            <a:avLst/>
          </a:prstGeom>
          <a:noFill/>
        </p:spPr>
        <p:txBody>
          <a:bodyPr wrap="none" lIns="91440" tIns="45720" rIns="91440" bIns="45720" rtlCol="0" anchor="t">
            <a:spAutoFit/>
          </a:bodyPr>
          <a:lstStyle/>
          <a:p>
            <a:r>
              <a:rPr lang="fr-FR" sz="2400">
                <a:latin typeface="Segoe UI Semibold"/>
                <a:cs typeface="Segoe UI Semibold"/>
              </a:rPr>
              <a:t>Rémi DELARBOULAS</a:t>
            </a:r>
            <a:endParaRPr lang="fr-FR">
              <a:latin typeface="Segoe UI Semibold"/>
              <a:cs typeface="Segoe UI Semibold"/>
            </a:endParaRPr>
          </a:p>
        </p:txBody>
      </p:sp>
      <p:sp>
        <p:nvSpPr>
          <p:cNvPr id="39" name="ZoneTexte 38">
            <a:extLst>
              <a:ext uri="{FF2B5EF4-FFF2-40B4-BE49-F238E27FC236}">
                <a16:creationId xmlns:a16="http://schemas.microsoft.com/office/drawing/2014/main" id="{C17792EC-B649-4521-8BC0-704F4F4F9823}"/>
              </a:ext>
            </a:extLst>
          </p:cNvPr>
          <p:cNvSpPr txBox="1"/>
          <p:nvPr/>
        </p:nvSpPr>
        <p:spPr>
          <a:xfrm>
            <a:off x="2655486" y="2602276"/>
            <a:ext cx="8437964" cy="646331"/>
          </a:xfrm>
          <a:prstGeom prst="rect">
            <a:avLst/>
          </a:prstGeom>
          <a:noFill/>
        </p:spPr>
        <p:txBody>
          <a:bodyPr wrap="square" lIns="91440" tIns="45720" rIns="91440" bIns="45720" rtlCol="0" anchor="t">
            <a:spAutoFit/>
          </a:bodyPr>
          <a:lstStyle/>
          <a:p>
            <a:r>
              <a:rPr lang="fr-FR">
                <a:solidFill>
                  <a:srgbClr val="742774"/>
                </a:solidFill>
                <a:latin typeface="Segoe UI Semibold"/>
                <a:cs typeface="Segoe UI Semibold"/>
              </a:rPr>
              <a:t>Power Apps </a:t>
            </a:r>
            <a:r>
              <a:rPr lang="fr-FR">
                <a:solidFill>
                  <a:srgbClr val="742774"/>
                </a:solidFill>
                <a:latin typeface="Segoe UI"/>
                <a:cs typeface="Segoe UI"/>
              </a:rPr>
              <a:t>: </a:t>
            </a:r>
            <a:r>
              <a:rPr lang="fr-FR" b="0" i="0">
                <a:effectLst/>
                <a:latin typeface="-apple-system"/>
              </a:rPr>
              <a:t>Créez un composant de formulaire dynamique </a:t>
            </a:r>
            <a:br>
              <a:rPr lang="fr-FR" b="0" i="0">
                <a:effectLst/>
                <a:latin typeface="-apple-system"/>
              </a:rPr>
            </a:br>
            <a:r>
              <a:rPr lang="fr-FR" b="0" i="0">
                <a:effectLst/>
                <a:latin typeface="-apple-system"/>
              </a:rPr>
              <a:t>avec </a:t>
            </a:r>
            <a:r>
              <a:rPr lang="fr-FR">
                <a:latin typeface="-apple-system"/>
              </a:rPr>
              <a:t>P</a:t>
            </a:r>
            <a:r>
              <a:rPr lang="fr-FR" b="0" i="0">
                <a:effectLst/>
                <a:latin typeface="-apple-system"/>
              </a:rPr>
              <a:t>ower Apps Canevas.</a:t>
            </a:r>
            <a:endParaRPr lang="fr-FR">
              <a:latin typeface="Segoe UI"/>
              <a:cs typeface="Segoe UI"/>
            </a:endParaRPr>
          </a:p>
        </p:txBody>
      </p:sp>
      <p:sp>
        <p:nvSpPr>
          <p:cNvPr id="41" name="ZoneTexte 40">
            <a:extLst>
              <a:ext uri="{FF2B5EF4-FFF2-40B4-BE49-F238E27FC236}">
                <a16:creationId xmlns:a16="http://schemas.microsoft.com/office/drawing/2014/main" id="{309B52EE-F75E-4904-AF65-5BA395A3D838}"/>
              </a:ext>
            </a:extLst>
          </p:cNvPr>
          <p:cNvSpPr txBox="1"/>
          <p:nvPr/>
        </p:nvSpPr>
        <p:spPr>
          <a:xfrm>
            <a:off x="3719454" y="3657537"/>
            <a:ext cx="2576859" cy="461665"/>
          </a:xfrm>
          <a:prstGeom prst="rect">
            <a:avLst/>
          </a:prstGeom>
          <a:noFill/>
        </p:spPr>
        <p:txBody>
          <a:bodyPr wrap="none" rtlCol="0">
            <a:spAutoFit/>
          </a:bodyPr>
          <a:lstStyle/>
          <a:p>
            <a:r>
              <a:rPr lang="fr-FR" sz="2400">
                <a:latin typeface="Segoe UI Semibold" panose="020B0702040204020203" pitchFamily="34" charset="0"/>
                <a:cs typeface="Segoe UI Semibold" panose="020B0702040204020203" pitchFamily="34" charset="0"/>
              </a:rPr>
              <a:t>Pierre BOURDIAL</a:t>
            </a:r>
          </a:p>
        </p:txBody>
      </p:sp>
      <p:sp>
        <p:nvSpPr>
          <p:cNvPr id="42" name="ZoneTexte 41">
            <a:extLst>
              <a:ext uri="{FF2B5EF4-FFF2-40B4-BE49-F238E27FC236}">
                <a16:creationId xmlns:a16="http://schemas.microsoft.com/office/drawing/2014/main" id="{4BCB5372-1AB6-44A8-AD04-1395BEABC92C}"/>
              </a:ext>
            </a:extLst>
          </p:cNvPr>
          <p:cNvSpPr txBox="1"/>
          <p:nvPr/>
        </p:nvSpPr>
        <p:spPr>
          <a:xfrm>
            <a:off x="3719454" y="4156047"/>
            <a:ext cx="6069097" cy="646331"/>
          </a:xfrm>
          <a:prstGeom prst="rect">
            <a:avLst/>
          </a:prstGeom>
          <a:noFill/>
        </p:spPr>
        <p:txBody>
          <a:bodyPr wrap="none" rtlCol="0">
            <a:spAutoFit/>
          </a:bodyPr>
          <a:lstStyle/>
          <a:p>
            <a:r>
              <a:rPr lang="fr-FR">
                <a:solidFill>
                  <a:srgbClr val="742774"/>
                </a:solidFill>
                <a:latin typeface="Segoe UI Semibold" panose="020B0702040204020203" pitchFamily="34" charset="0"/>
                <a:cs typeface="Segoe UI Semibold" panose="020B0702040204020203" pitchFamily="34" charset="0"/>
              </a:rPr>
              <a:t>Power Platform </a:t>
            </a:r>
            <a:r>
              <a:rPr lang="fr-FR">
                <a:latin typeface="Segoe UI" panose="020B0502040204020203" pitchFamily="34" charset="0"/>
                <a:cs typeface="Segoe UI" panose="020B0502040204020203" pitchFamily="34" charset="0"/>
              </a:rPr>
              <a:t>: </a:t>
            </a:r>
            <a:r>
              <a:rPr lang="en-US" b="0" i="0">
                <a:effectLst/>
                <a:latin typeface="-apple-system"/>
              </a:rPr>
              <a:t> Azure Open AI, de</a:t>
            </a:r>
            <a:r>
              <a:rPr lang="fr-FR" b="0" i="0">
                <a:effectLst/>
                <a:latin typeface="-apple-system"/>
              </a:rPr>
              <a:t> nouvelles opportunités </a:t>
            </a:r>
            <a:br>
              <a:rPr lang="fr-FR" b="0" i="0">
                <a:effectLst/>
                <a:latin typeface="-apple-system"/>
              </a:rPr>
            </a:br>
            <a:r>
              <a:rPr lang="fr-FR" b="0" i="0">
                <a:effectLst/>
                <a:latin typeface="-apple-system"/>
              </a:rPr>
              <a:t>grâce à l'automatisation et à l'intelligence artificielle.</a:t>
            </a:r>
            <a:endParaRPr lang="fr-FR">
              <a:latin typeface="Segoe UI" panose="020B0502040204020203" pitchFamily="34" charset="0"/>
              <a:cs typeface="Segoe UI" panose="020B0502040204020203" pitchFamily="34" charset="0"/>
            </a:endParaRPr>
          </a:p>
        </p:txBody>
      </p:sp>
      <p:pic>
        <p:nvPicPr>
          <p:cNvPr id="76" name="Image 75">
            <a:extLst>
              <a:ext uri="{FF2B5EF4-FFF2-40B4-BE49-F238E27FC236}">
                <a16:creationId xmlns:a16="http://schemas.microsoft.com/office/drawing/2014/main" id="{C329057C-A703-4234-8C36-15BC675BA225}"/>
              </a:ext>
            </a:extLst>
          </p:cNvPr>
          <p:cNvPicPr>
            <a:picLocks noChangeAspect="1"/>
          </p:cNvPicPr>
          <p:nvPr/>
        </p:nvPicPr>
        <p:blipFill>
          <a:blip r:embed="rId40">
            <a:extLst>
              <a:ext uri="{BEBA8EAE-BF5A-486C-A8C5-ECC9F3942E4B}">
                <a14:imgProps xmlns:a14="http://schemas.microsoft.com/office/drawing/2010/main">
                  <a14:imgLayer r:embed="rId41">
                    <a14:imgEffect>
                      <a14:saturation sat="0"/>
                    </a14:imgEffect>
                  </a14:imgLayer>
                </a14:imgProps>
              </a:ext>
              <a:ext uri="{28A0092B-C50C-407E-A947-70E740481C1C}">
                <a14:useLocalDpi xmlns:a14="http://schemas.microsoft.com/office/drawing/2010/main" val="0"/>
              </a:ext>
            </a:extLst>
          </a:blip>
          <a:srcRect/>
          <a:stretch/>
        </p:blipFill>
        <p:spPr>
          <a:xfrm>
            <a:off x="2297268" y="3657537"/>
            <a:ext cx="1041842" cy="1041842"/>
          </a:xfrm>
          <a:prstGeom prst="flowChartConnector">
            <a:avLst/>
          </a:prstGeom>
          <a:ln>
            <a:noFill/>
          </a:ln>
          <a:effectLst>
            <a:outerShdw blurRad="190500" algn="tl" rotWithShape="0">
              <a:srgbClr val="000000">
                <a:alpha val="70000"/>
              </a:srgbClr>
            </a:outerShdw>
          </a:effectLst>
        </p:spPr>
      </p:pic>
      <p:sp>
        <p:nvSpPr>
          <p:cNvPr id="77" name="ZoneTexte 76">
            <a:extLst>
              <a:ext uri="{FF2B5EF4-FFF2-40B4-BE49-F238E27FC236}">
                <a16:creationId xmlns:a16="http://schemas.microsoft.com/office/drawing/2014/main" id="{1A19530D-316C-4F74-AFDA-C21D685B312D}"/>
              </a:ext>
            </a:extLst>
          </p:cNvPr>
          <p:cNvSpPr txBox="1"/>
          <p:nvPr/>
        </p:nvSpPr>
        <p:spPr>
          <a:xfrm>
            <a:off x="5428452" y="5454120"/>
            <a:ext cx="4438431" cy="830997"/>
          </a:xfrm>
          <a:prstGeom prst="rect">
            <a:avLst/>
          </a:prstGeom>
          <a:noFill/>
        </p:spPr>
        <p:txBody>
          <a:bodyPr wrap="square" rtlCol="0">
            <a:spAutoFit/>
          </a:bodyPr>
          <a:lstStyle/>
          <a:p>
            <a:pPr algn="ctr"/>
            <a:r>
              <a:rPr lang="fr-FR" sz="2400">
                <a:solidFill>
                  <a:srgbClr val="742774"/>
                </a:solidFill>
                <a:latin typeface="Berlin Sans FB" panose="020E0602020502020306" pitchFamily="34" charset="0"/>
              </a:rPr>
              <a:t>+ les dernières nouveautés de la plateforme et de la communauté</a:t>
            </a:r>
          </a:p>
        </p:txBody>
      </p:sp>
    </p:spTree>
    <p:extLst>
      <p:ext uri="{BB962C8B-B14F-4D97-AF65-F5344CB8AC3E}">
        <p14:creationId xmlns:p14="http://schemas.microsoft.com/office/powerpoint/2010/main" val="1743216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BC7374E5-0EA1-DEFF-4491-0D0CDB79CAC5}"/>
              </a:ext>
            </a:extLst>
          </p:cNvPr>
          <p:cNvSpPr>
            <a:spLocks noGrp="1"/>
          </p:cNvSpPr>
          <p:nvPr>
            <p:ph type="title"/>
          </p:nvPr>
        </p:nvSpPr>
        <p:spPr/>
        <p:txBody>
          <a:bodyPr/>
          <a:lstStyle/>
          <a:p>
            <a:r>
              <a:rPr lang="fr-FR" sz="2667" dirty="0"/>
              <a:t>Architecture</a:t>
            </a:r>
            <a:br>
              <a:rPr lang="fr-FR" sz="2667" dirty="0"/>
            </a:br>
            <a:r>
              <a:rPr lang="fr-FR" sz="2667" dirty="0"/>
              <a:t>Générale</a:t>
            </a:r>
          </a:p>
        </p:txBody>
      </p:sp>
      <p:pic>
        <p:nvPicPr>
          <p:cNvPr id="2" name="Image 1" descr="Une image contenant clipart, dessin, dessin humoristique, illustration&#10;&#10;Description générée automatiquement">
            <a:extLst>
              <a:ext uri="{FF2B5EF4-FFF2-40B4-BE49-F238E27FC236}">
                <a16:creationId xmlns:a16="http://schemas.microsoft.com/office/drawing/2014/main" id="{D52EBDBD-A2F5-E42F-7C8F-B9CB41AED991}"/>
              </a:ext>
            </a:extLst>
          </p:cNvPr>
          <p:cNvPicPr>
            <a:picLocks noChangeAspect="1"/>
          </p:cNvPicPr>
          <p:nvPr/>
        </p:nvPicPr>
        <p:blipFill>
          <a:blip r:embed="rId2"/>
          <a:stretch>
            <a:fillRect/>
          </a:stretch>
        </p:blipFill>
        <p:spPr>
          <a:xfrm>
            <a:off x="10137427" y="3124200"/>
            <a:ext cx="2088439" cy="3733800"/>
          </a:xfrm>
          <a:prstGeom prst="rect">
            <a:avLst/>
          </a:prstGeom>
        </p:spPr>
      </p:pic>
      <p:pic>
        <p:nvPicPr>
          <p:cNvPr id="6" name="Image 5" descr="Une image contenant texte, diagramme, capture d’écran, conception&#10;&#10;Description générée automatiquement">
            <a:extLst>
              <a:ext uri="{FF2B5EF4-FFF2-40B4-BE49-F238E27FC236}">
                <a16:creationId xmlns:a16="http://schemas.microsoft.com/office/drawing/2014/main" id="{8F8CDF0D-3B55-B495-647F-9F51500EBCCC}"/>
              </a:ext>
            </a:extLst>
          </p:cNvPr>
          <p:cNvPicPr>
            <a:picLocks noChangeAspect="1"/>
          </p:cNvPicPr>
          <p:nvPr/>
        </p:nvPicPr>
        <p:blipFill>
          <a:blip r:embed="rId3"/>
          <a:stretch>
            <a:fillRect/>
          </a:stretch>
        </p:blipFill>
        <p:spPr>
          <a:xfrm>
            <a:off x="3580214" y="0"/>
            <a:ext cx="5971373" cy="6858000"/>
          </a:xfrm>
          <a:prstGeom prst="rect">
            <a:avLst/>
          </a:prstGeom>
        </p:spPr>
      </p:pic>
    </p:spTree>
    <p:extLst>
      <p:ext uri="{BB962C8B-B14F-4D97-AF65-F5344CB8AC3E}">
        <p14:creationId xmlns:p14="http://schemas.microsoft.com/office/powerpoint/2010/main" val="42271901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BC7374E5-0EA1-DEFF-4491-0D0CDB79CAC5}"/>
              </a:ext>
            </a:extLst>
          </p:cNvPr>
          <p:cNvSpPr>
            <a:spLocks noGrp="1"/>
          </p:cNvSpPr>
          <p:nvPr>
            <p:ph type="title"/>
          </p:nvPr>
        </p:nvSpPr>
        <p:spPr>
          <a:xfrm>
            <a:off x="0" y="806451"/>
            <a:ext cx="2997200" cy="1258324"/>
          </a:xfrm>
        </p:spPr>
        <p:txBody>
          <a:bodyPr/>
          <a:lstStyle/>
          <a:p>
            <a:r>
              <a:rPr lang="fr-FR" sz="2667" dirty="0"/>
              <a:t>Architecture</a:t>
            </a:r>
            <a:br>
              <a:rPr lang="fr-FR" sz="2667" dirty="0"/>
            </a:br>
            <a:r>
              <a:rPr lang="fr-FR" sz="2667" dirty="0"/>
              <a:t>Générale</a:t>
            </a:r>
            <a:br>
              <a:rPr lang="fr-FR" sz="2667" dirty="0"/>
            </a:br>
            <a:r>
              <a:rPr lang="fr-FR" sz="2400" dirty="0"/>
              <a:t>Données Admin</a:t>
            </a:r>
            <a:endParaRPr lang="fr-FR" sz="2667" dirty="0"/>
          </a:p>
        </p:txBody>
      </p:sp>
      <p:pic>
        <p:nvPicPr>
          <p:cNvPr id="4" name="Image 3" descr="Une image contenant texte, capture d’écran, diagramme, Police&#10;&#10;Description générée automatiquement">
            <a:extLst>
              <a:ext uri="{FF2B5EF4-FFF2-40B4-BE49-F238E27FC236}">
                <a16:creationId xmlns:a16="http://schemas.microsoft.com/office/drawing/2014/main" id="{7996B801-8DAD-1EB1-1797-80E3EC08FD17}"/>
              </a:ext>
            </a:extLst>
          </p:cNvPr>
          <p:cNvPicPr>
            <a:picLocks noChangeAspect="1"/>
          </p:cNvPicPr>
          <p:nvPr/>
        </p:nvPicPr>
        <p:blipFill>
          <a:blip r:embed="rId2"/>
          <a:stretch>
            <a:fillRect/>
          </a:stretch>
        </p:blipFill>
        <p:spPr>
          <a:xfrm>
            <a:off x="3737842" y="1714500"/>
            <a:ext cx="7378700" cy="3225800"/>
          </a:xfrm>
          <a:prstGeom prst="rect">
            <a:avLst/>
          </a:prstGeom>
        </p:spPr>
      </p:pic>
    </p:spTree>
    <p:extLst>
      <p:ext uri="{BB962C8B-B14F-4D97-AF65-F5344CB8AC3E}">
        <p14:creationId xmlns:p14="http://schemas.microsoft.com/office/powerpoint/2010/main" val="3401336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BC7374E5-0EA1-DEFF-4491-0D0CDB79CAC5}"/>
              </a:ext>
            </a:extLst>
          </p:cNvPr>
          <p:cNvSpPr>
            <a:spLocks noGrp="1"/>
          </p:cNvSpPr>
          <p:nvPr>
            <p:ph type="title"/>
          </p:nvPr>
        </p:nvSpPr>
        <p:spPr>
          <a:xfrm>
            <a:off x="1" y="806451"/>
            <a:ext cx="2984500" cy="1258324"/>
          </a:xfrm>
        </p:spPr>
        <p:txBody>
          <a:bodyPr/>
          <a:lstStyle/>
          <a:p>
            <a:r>
              <a:rPr lang="fr-FR" sz="2667" dirty="0"/>
              <a:t>Architecture</a:t>
            </a:r>
            <a:br>
              <a:rPr lang="fr-FR" sz="2667" dirty="0"/>
            </a:br>
            <a:r>
              <a:rPr lang="fr-FR" sz="2667" dirty="0"/>
              <a:t>Générale</a:t>
            </a:r>
            <a:br>
              <a:rPr lang="fr-FR" sz="2667" dirty="0"/>
            </a:br>
            <a:r>
              <a:rPr lang="fr-FR" sz="2400" dirty="0"/>
              <a:t>Données User</a:t>
            </a:r>
            <a:endParaRPr lang="fr-FR" sz="2667" dirty="0"/>
          </a:p>
        </p:txBody>
      </p:sp>
      <p:pic>
        <p:nvPicPr>
          <p:cNvPr id="3" name="Image 2" descr="Une image contenant texte, capture d’écran, diagramme&#10;&#10;Description générée automatiquement">
            <a:extLst>
              <a:ext uri="{FF2B5EF4-FFF2-40B4-BE49-F238E27FC236}">
                <a16:creationId xmlns:a16="http://schemas.microsoft.com/office/drawing/2014/main" id="{11257D03-80CC-9BF3-F4CF-26A9286464E1}"/>
              </a:ext>
            </a:extLst>
          </p:cNvPr>
          <p:cNvPicPr>
            <a:picLocks noChangeAspect="1"/>
          </p:cNvPicPr>
          <p:nvPr/>
        </p:nvPicPr>
        <p:blipFill>
          <a:blip r:embed="rId2"/>
          <a:stretch>
            <a:fillRect/>
          </a:stretch>
        </p:blipFill>
        <p:spPr>
          <a:xfrm>
            <a:off x="3352800" y="863602"/>
            <a:ext cx="7950200" cy="5600700"/>
          </a:xfrm>
          <a:prstGeom prst="rect">
            <a:avLst/>
          </a:prstGeom>
        </p:spPr>
      </p:pic>
    </p:spTree>
    <p:extLst>
      <p:ext uri="{BB962C8B-B14F-4D97-AF65-F5344CB8AC3E}">
        <p14:creationId xmlns:p14="http://schemas.microsoft.com/office/powerpoint/2010/main" val="882248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texte, diagramme, Plan, capture d’écran&#10;&#10;Description générée automatiquement">
            <a:extLst>
              <a:ext uri="{FF2B5EF4-FFF2-40B4-BE49-F238E27FC236}">
                <a16:creationId xmlns:a16="http://schemas.microsoft.com/office/drawing/2014/main" id="{AFADDDC5-009C-E65C-83FD-FDDA5709E3C2}"/>
              </a:ext>
            </a:extLst>
          </p:cNvPr>
          <p:cNvPicPr>
            <a:picLocks noChangeAspect="1"/>
          </p:cNvPicPr>
          <p:nvPr/>
        </p:nvPicPr>
        <p:blipFill>
          <a:blip r:embed="rId2"/>
          <a:stretch>
            <a:fillRect/>
          </a:stretch>
        </p:blipFill>
        <p:spPr>
          <a:xfrm>
            <a:off x="2984589" y="-12699"/>
            <a:ext cx="9224463" cy="6870700"/>
          </a:xfrm>
          <a:prstGeom prst="rect">
            <a:avLst/>
          </a:prstGeom>
        </p:spPr>
      </p:pic>
      <p:sp>
        <p:nvSpPr>
          <p:cNvPr id="15" name="Titre 14">
            <a:extLst>
              <a:ext uri="{FF2B5EF4-FFF2-40B4-BE49-F238E27FC236}">
                <a16:creationId xmlns:a16="http://schemas.microsoft.com/office/drawing/2014/main" id="{BC7374E5-0EA1-DEFF-4491-0D0CDB79CAC5}"/>
              </a:ext>
            </a:extLst>
          </p:cNvPr>
          <p:cNvSpPr>
            <a:spLocks noGrp="1"/>
          </p:cNvSpPr>
          <p:nvPr>
            <p:ph type="title"/>
          </p:nvPr>
        </p:nvSpPr>
        <p:spPr>
          <a:xfrm>
            <a:off x="0" y="781051"/>
            <a:ext cx="2965581" cy="1258324"/>
          </a:xfrm>
        </p:spPr>
        <p:txBody>
          <a:bodyPr/>
          <a:lstStyle/>
          <a:p>
            <a:r>
              <a:rPr lang="fr-FR" sz="2133" dirty="0"/>
              <a:t>Fonctionnement </a:t>
            </a:r>
            <a:br>
              <a:rPr lang="fr-FR" sz="2133" dirty="0"/>
            </a:br>
            <a:r>
              <a:rPr lang="fr-FR" sz="2133" dirty="0"/>
              <a:t>du composant</a:t>
            </a:r>
          </a:p>
        </p:txBody>
      </p:sp>
      <p:pic>
        <p:nvPicPr>
          <p:cNvPr id="6" name="Image 5">
            <a:extLst>
              <a:ext uri="{FF2B5EF4-FFF2-40B4-BE49-F238E27FC236}">
                <a16:creationId xmlns:a16="http://schemas.microsoft.com/office/drawing/2014/main" id="{6815148B-7464-EF37-D161-3409136E1D89}"/>
              </a:ext>
            </a:extLst>
          </p:cNvPr>
          <p:cNvPicPr>
            <a:picLocks noChangeAspect="1"/>
          </p:cNvPicPr>
          <p:nvPr/>
        </p:nvPicPr>
        <p:blipFill>
          <a:blip r:embed="rId3"/>
          <a:stretch>
            <a:fillRect/>
          </a:stretch>
        </p:blipFill>
        <p:spPr>
          <a:xfrm>
            <a:off x="419100" y="6076950"/>
            <a:ext cx="2184400" cy="629857"/>
          </a:xfrm>
          <a:prstGeom prst="rect">
            <a:avLst/>
          </a:prstGeom>
        </p:spPr>
      </p:pic>
    </p:spTree>
    <p:extLst>
      <p:ext uri="{BB962C8B-B14F-4D97-AF65-F5344CB8AC3E}">
        <p14:creationId xmlns:p14="http://schemas.microsoft.com/office/powerpoint/2010/main" val="2771745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4" name="Google Shape;1189;p59">
            <a:extLst>
              <a:ext uri="{FF2B5EF4-FFF2-40B4-BE49-F238E27FC236}">
                <a16:creationId xmlns:a16="http://schemas.microsoft.com/office/drawing/2014/main" id="{3F5092AC-A9D3-C6EB-8BCB-0E0A8394EA6B}"/>
              </a:ext>
            </a:extLst>
          </p:cNvPr>
          <p:cNvSpPr txBox="1">
            <a:spLocks/>
          </p:cNvSpPr>
          <p:nvPr/>
        </p:nvSpPr>
        <p:spPr>
          <a:xfrm>
            <a:off x="2374065" y="788980"/>
            <a:ext cx="9439888" cy="645704"/>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fr-FR" sz="3733" dirty="0">
                <a:solidFill>
                  <a:srgbClr val="333333"/>
                </a:solidFill>
                <a:latin typeface="Montserrat SemiBold"/>
              </a:rPr>
              <a:t>Merci pour votre attention ! </a:t>
            </a:r>
          </a:p>
        </p:txBody>
      </p:sp>
      <p:sp>
        <p:nvSpPr>
          <p:cNvPr id="5" name="ZoneTexte 4">
            <a:extLst>
              <a:ext uri="{FF2B5EF4-FFF2-40B4-BE49-F238E27FC236}">
                <a16:creationId xmlns:a16="http://schemas.microsoft.com/office/drawing/2014/main" id="{08D67FE6-E713-F66C-1DF0-B1E4B94FD029}"/>
              </a:ext>
            </a:extLst>
          </p:cNvPr>
          <p:cNvSpPr txBox="1"/>
          <p:nvPr/>
        </p:nvSpPr>
        <p:spPr>
          <a:xfrm>
            <a:off x="2374065" y="1453266"/>
            <a:ext cx="6421120" cy="338554"/>
          </a:xfrm>
          <a:prstGeom prst="rect">
            <a:avLst/>
          </a:prstGeom>
          <a:noFill/>
        </p:spPr>
        <p:txBody>
          <a:bodyPr wrap="square">
            <a:spAutoFit/>
          </a:bodyPr>
          <a:lstStyle/>
          <a:p>
            <a:pPr defTabSz="1219170"/>
            <a:r>
              <a:rPr lang="fr-FR" sz="1600" dirty="0">
                <a:solidFill>
                  <a:srgbClr val="333333"/>
                </a:solidFill>
                <a:latin typeface="Montserrat Light" panose="00000400000000000000" pitchFamily="50" charset="0"/>
              </a:rPr>
              <a:t>Retrouvez-nous sur </a:t>
            </a:r>
            <a:r>
              <a:rPr lang="fr-FR" sz="1600" dirty="0">
                <a:solidFill>
                  <a:srgbClr val="333333"/>
                </a:solidFill>
                <a:latin typeface="Montserrat SemiBold"/>
              </a:rPr>
              <a:t>devpoint.fr </a:t>
            </a:r>
            <a:r>
              <a:rPr lang="fr-FR" sz="1600" dirty="0">
                <a:solidFill>
                  <a:srgbClr val="333333"/>
                </a:solidFill>
                <a:latin typeface="Montserrat Light" panose="00000400000000000000" pitchFamily="50" charset="0"/>
              </a:rPr>
              <a:t>ainsi que sur LinkedIn</a:t>
            </a:r>
            <a:endParaRPr lang="fr-FR" sz="1600" b="1" dirty="0">
              <a:solidFill>
                <a:srgbClr val="333333"/>
              </a:solidFill>
              <a:latin typeface="Montserrat Light" panose="00000400000000000000" pitchFamily="50" charset="0"/>
            </a:endParaRPr>
          </a:p>
        </p:txBody>
      </p:sp>
      <p:sp>
        <p:nvSpPr>
          <p:cNvPr id="12" name="ZoneTexte 11">
            <a:extLst>
              <a:ext uri="{FF2B5EF4-FFF2-40B4-BE49-F238E27FC236}">
                <a16:creationId xmlns:a16="http://schemas.microsoft.com/office/drawing/2014/main" id="{2C43DD4D-CB68-5931-6F5E-736DC6E87A08}"/>
              </a:ext>
            </a:extLst>
          </p:cNvPr>
          <p:cNvSpPr txBox="1"/>
          <p:nvPr/>
        </p:nvSpPr>
        <p:spPr>
          <a:xfrm>
            <a:off x="2374065" y="2115155"/>
            <a:ext cx="1981200" cy="338554"/>
          </a:xfrm>
          <a:prstGeom prst="rect">
            <a:avLst/>
          </a:prstGeom>
          <a:noFill/>
        </p:spPr>
        <p:txBody>
          <a:bodyPr wrap="square">
            <a:spAutoFit/>
          </a:bodyPr>
          <a:lstStyle/>
          <a:p>
            <a:pPr defTabSz="1219170"/>
            <a:r>
              <a:rPr lang="fr-FR" sz="1600" dirty="0">
                <a:solidFill>
                  <a:srgbClr val="333333"/>
                </a:solidFill>
                <a:latin typeface="Montserrat Light" panose="00000400000000000000" pitchFamily="50" charset="0"/>
              </a:rPr>
              <a:t>Contactez-nous :</a:t>
            </a:r>
            <a:endParaRPr lang="fr-FR" sz="1600" b="1" dirty="0">
              <a:solidFill>
                <a:srgbClr val="333333"/>
              </a:solidFill>
              <a:latin typeface="Montserrat Light" panose="00000400000000000000" pitchFamily="50" charset="0"/>
            </a:endParaRPr>
          </a:p>
        </p:txBody>
      </p:sp>
      <p:pic>
        <p:nvPicPr>
          <p:cNvPr id="14" name="Graphique 13">
            <a:extLst>
              <a:ext uri="{FF2B5EF4-FFF2-40B4-BE49-F238E27FC236}">
                <a16:creationId xmlns:a16="http://schemas.microsoft.com/office/drawing/2014/main" id="{8D80284F-51B1-FAFB-CECE-740EFC46A2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55347" y="2516955"/>
            <a:ext cx="1371600" cy="1378492"/>
          </a:xfrm>
          <a:prstGeom prst="rect">
            <a:avLst/>
          </a:prstGeom>
        </p:spPr>
      </p:pic>
      <p:sp>
        <p:nvSpPr>
          <p:cNvPr id="15" name="ZoneTexte 14">
            <a:extLst>
              <a:ext uri="{FF2B5EF4-FFF2-40B4-BE49-F238E27FC236}">
                <a16:creationId xmlns:a16="http://schemas.microsoft.com/office/drawing/2014/main" id="{35290EF5-044D-63B3-7A8E-5D2D1552FF2A}"/>
              </a:ext>
            </a:extLst>
          </p:cNvPr>
          <p:cNvSpPr txBox="1"/>
          <p:nvPr/>
        </p:nvSpPr>
        <p:spPr>
          <a:xfrm>
            <a:off x="3826947" y="2516955"/>
            <a:ext cx="2509520" cy="338554"/>
          </a:xfrm>
          <a:prstGeom prst="rect">
            <a:avLst/>
          </a:prstGeom>
          <a:noFill/>
        </p:spPr>
        <p:txBody>
          <a:bodyPr wrap="square">
            <a:spAutoFit/>
          </a:bodyPr>
          <a:lstStyle/>
          <a:p>
            <a:pPr defTabSz="1219170"/>
            <a:r>
              <a:rPr lang="fr-FR" sz="1600" b="1" dirty="0">
                <a:solidFill>
                  <a:srgbClr val="333333"/>
                </a:solidFill>
                <a:latin typeface="Montserrat SemiBold"/>
              </a:rPr>
              <a:t>Rémi DELARBOULAS</a:t>
            </a:r>
          </a:p>
        </p:txBody>
      </p:sp>
      <p:sp>
        <p:nvSpPr>
          <p:cNvPr id="16" name="ZoneTexte 15">
            <a:extLst>
              <a:ext uri="{FF2B5EF4-FFF2-40B4-BE49-F238E27FC236}">
                <a16:creationId xmlns:a16="http://schemas.microsoft.com/office/drawing/2014/main" id="{EA8AEBCA-70C6-0C1F-961B-B5FE5E732B85}"/>
              </a:ext>
            </a:extLst>
          </p:cNvPr>
          <p:cNvSpPr txBox="1"/>
          <p:nvPr/>
        </p:nvSpPr>
        <p:spPr>
          <a:xfrm>
            <a:off x="3826947" y="2795300"/>
            <a:ext cx="2509520" cy="338554"/>
          </a:xfrm>
          <a:prstGeom prst="rect">
            <a:avLst/>
          </a:prstGeom>
          <a:noFill/>
        </p:spPr>
        <p:txBody>
          <a:bodyPr wrap="square">
            <a:spAutoFit/>
          </a:bodyPr>
          <a:lstStyle/>
          <a:p>
            <a:pPr defTabSz="1219170"/>
            <a:r>
              <a:rPr lang="fr-FR" sz="1600" dirty="0">
                <a:solidFill>
                  <a:srgbClr val="333333"/>
                </a:solidFill>
                <a:latin typeface="Montserrat Light" panose="00000400000000000000" pitchFamily="50" charset="0"/>
              </a:rPr>
              <a:t>Co-CEO</a:t>
            </a:r>
            <a:endParaRPr lang="fr-FR" sz="1600" b="1" dirty="0">
              <a:solidFill>
                <a:srgbClr val="333333"/>
              </a:solidFill>
              <a:latin typeface="Montserrat Light" panose="00000400000000000000" pitchFamily="50" charset="0"/>
            </a:endParaRPr>
          </a:p>
        </p:txBody>
      </p:sp>
      <p:sp>
        <p:nvSpPr>
          <p:cNvPr id="17" name="ZoneTexte 16">
            <a:extLst>
              <a:ext uri="{FF2B5EF4-FFF2-40B4-BE49-F238E27FC236}">
                <a16:creationId xmlns:a16="http://schemas.microsoft.com/office/drawing/2014/main" id="{B3DB429F-0FF1-3702-CAF6-EBF3A3436831}"/>
              </a:ext>
            </a:extLst>
          </p:cNvPr>
          <p:cNvSpPr txBox="1"/>
          <p:nvPr/>
        </p:nvSpPr>
        <p:spPr>
          <a:xfrm>
            <a:off x="3826947" y="3308982"/>
            <a:ext cx="2509520" cy="338554"/>
          </a:xfrm>
          <a:prstGeom prst="rect">
            <a:avLst/>
          </a:prstGeom>
          <a:noFill/>
        </p:spPr>
        <p:txBody>
          <a:bodyPr wrap="square">
            <a:spAutoFit/>
          </a:bodyPr>
          <a:lstStyle/>
          <a:p>
            <a:pPr defTabSz="1219170"/>
            <a:r>
              <a:rPr lang="fr-FR" sz="1600" dirty="0">
                <a:solidFill>
                  <a:srgbClr val="333333"/>
                </a:solidFill>
                <a:latin typeface="Montserrat SemiBold"/>
              </a:rPr>
              <a:t>06 23 81 92 10</a:t>
            </a:r>
            <a:endParaRPr lang="fr-FR" sz="1333" b="1" dirty="0">
              <a:solidFill>
                <a:srgbClr val="333333"/>
              </a:solidFill>
              <a:latin typeface="Montserrat SemiBold"/>
            </a:endParaRPr>
          </a:p>
        </p:txBody>
      </p:sp>
      <p:sp>
        <p:nvSpPr>
          <p:cNvPr id="18" name="ZoneTexte 17">
            <a:extLst>
              <a:ext uri="{FF2B5EF4-FFF2-40B4-BE49-F238E27FC236}">
                <a16:creationId xmlns:a16="http://schemas.microsoft.com/office/drawing/2014/main" id="{C96CECDE-5EFB-FE08-A0EA-04F37C18F798}"/>
              </a:ext>
            </a:extLst>
          </p:cNvPr>
          <p:cNvSpPr txBox="1"/>
          <p:nvPr/>
        </p:nvSpPr>
        <p:spPr>
          <a:xfrm>
            <a:off x="3826947" y="3566758"/>
            <a:ext cx="4033519" cy="338554"/>
          </a:xfrm>
          <a:prstGeom prst="rect">
            <a:avLst/>
          </a:prstGeom>
          <a:noFill/>
        </p:spPr>
        <p:txBody>
          <a:bodyPr wrap="square">
            <a:spAutoFit/>
          </a:bodyPr>
          <a:lstStyle/>
          <a:p>
            <a:pPr defTabSz="1219170"/>
            <a:r>
              <a:rPr lang="fr-FR" sz="1600" dirty="0">
                <a:solidFill>
                  <a:srgbClr val="333333"/>
                </a:solidFill>
                <a:latin typeface="Montserrat SemiBold"/>
              </a:rPr>
              <a:t>remi.delarboulas@devpoint.fr</a:t>
            </a:r>
            <a:endParaRPr lang="fr-FR" sz="1333" b="1" dirty="0">
              <a:solidFill>
                <a:srgbClr val="333333"/>
              </a:solidFill>
              <a:latin typeface="Montserrat SemiBold"/>
            </a:endParaRPr>
          </a:p>
        </p:txBody>
      </p:sp>
      <p:pic>
        <p:nvPicPr>
          <p:cNvPr id="20" name="Graphique 19">
            <a:extLst>
              <a:ext uri="{FF2B5EF4-FFF2-40B4-BE49-F238E27FC236}">
                <a16:creationId xmlns:a16="http://schemas.microsoft.com/office/drawing/2014/main" id="{32140487-2374-E70C-9848-B90ECFDD08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85827" y="4297572"/>
            <a:ext cx="1341120" cy="1341120"/>
          </a:xfrm>
          <a:prstGeom prst="rect">
            <a:avLst/>
          </a:prstGeom>
        </p:spPr>
      </p:pic>
      <p:sp>
        <p:nvSpPr>
          <p:cNvPr id="21" name="ZoneTexte 20">
            <a:extLst>
              <a:ext uri="{FF2B5EF4-FFF2-40B4-BE49-F238E27FC236}">
                <a16:creationId xmlns:a16="http://schemas.microsoft.com/office/drawing/2014/main" id="{24096F47-67DC-33AC-3190-C575CA922B20}"/>
              </a:ext>
            </a:extLst>
          </p:cNvPr>
          <p:cNvSpPr txBox="1"/>
          <p:nvPr/>
        </p:nvSpPr>
        <p:spPr>
          <a:xfrm>
            <a:off x="3826946" y="4285751"/>
            <a:ext cx="3068319" cy="338554"/>
          </a:xfrm>
          <a:prstGeom prst="rect">
            <a:avLst/>
          </a:prstGeom>
          <a:noFill/>
        </p:spPr>
        <p:txBody>
          <a:bodyPr wrap="square">
            <a:spAutoFit/>
          </a:bodyPr>
          <a:lstStyle/>
          <a:p>
            <a:pPr defTabSz="1219170"/>
            <a:r>
              <a:rPr lang="fr-FR" sz="1600" b="1" dirty="0">
                <a:solidFill>
                  <a:srgbClr val="333333"/>
                </a:solidFill>
                <a:latin typeface="Montserrat SemiBold"/>
              </a:rPr>
              <a:t>Taïbe LAMRANI ALAOUI</a:t>
            </a:r>
          </a:p>
        </p:txBody>
      </p:sp>
      <p:sp>
        <p:nvSpPr>
          <p:cNvPr id="22" name="ZoneTexte 21">
            <a:extLst>
              <a:ext uri="{FF2B5EF4-FFF2-40B4-BE49-F238E27FC236}">
                <a16:creationId xmlns:a16="http://schemas.microsoft.com/office/drawing/2014/main" id="{7E88B15C-4ACC-3512-8874-D9F32F65A251}"/>
              </a:ext>
            </a:extLst>
          </p:cNvPr>
          <p:cNvSpPr txBox="1"/>
          <p:nvPr/>
        </p:nvSpPr>
        <p:spPr>
          <a:xfrm>
            <a:off x="3826947" y="4564096"/>
            <a:ext cx="2509520" cy="338554"/>
          </a:xfrm>
          <a:prstGeom prst="rect">
            <a:avLst/>
          </a:prstGeom>
          <a:noFill/>
        </p:spPr>
        <p:txBody>
          <a:bodyPr wrap="square">
            <a:spAutoFit/>
          </a:bodyPr>
          <a:lstStyle/>
          <a:p>
            <a:pPr defTabSz="1219170"/>
            <a:r>
              <a:rPr lang="fr-FR" sz="1600" dirty="0">
                <a:solidFill>
                  <a:srgbClr val="333333"/>
                </a:solidFill>
                <a:latin typeface="Montserrat Light" panose="00000400000000000000" pitchFamily="50" charset="0"/>
              </a:rPr>
              <a:t>Co-CEO</a:t>
            </a:r>
            <a:endParaRPr lang="fr-FR" sz="1600" b="1" dirty="0">
              <a:solidFill>
                <a:srgbClr val="333333"/>
              </a:solidFill>
              <a:latin typeface="Montserrat Light" panose="00000400000000000000" pitchFamily="50" charset="0"/>
            </a:endParaRPr>
          </a:p>
        </p:txBody>
      </p:sp>
      <p:sp>
        <p:nvSpPr>
          <p:cNvPr id="23" name="ZoneTexte 22">
            <a:extLst>
              <a:ext uri="{FF2B5EF4-FFF2-40B4-BE49-F238E27FC236}">
                <a16:creationId xmlns:a16="http://schemas.microsoft.com/office/drawing/2014/main" id="{1112D01A-2D97-27B5-B0C5-30E87374BDE1}"/>
              </a:ext>
            </a:extLst>
          </p:cNvPr>
          <p:cNvSpPr txBox="1"/>
          <p:nvPr/>
        </p:nvSpPr>
        <p:spPr>
          <a:xfrm>
            <a:off x="3826947" y="5077778"/>
            <a:ext cx="2509520" cy="338554"/>
          </a:xfrm>
          <a:prstGeom prst="rect">
            <a:avLst/>
          </a:prstGeom>
          <a:noFill/>
        </p:spPr>
        <p:txBody>
          <a:bodyPr wrap="square">
            <a:spAutoFit/>
          </a:bodyPr>
          <a:lstStyle/>
          <a:p>
            <a:pPr defTabSz="1219170"/>
            <a:r>
              <a:rPr lang="fr-FR" sz="1600" dirty="0">
                <a:solidFill>
                  <a:srgbClr val="333333"/>
                </a:solidFill>
                <a:latin typeface="Montserrat SemiBold"/>
              </a:rPr>
              <a:t>06 51 06 96 02</a:t>
            </a:r>
            <a:endParaRPr lang="fr-FR" sz="1333" b="1" dirty="0">
              <a:solidFill>
                <a:srgbClr val="333333"/>
              </a:solidFill>
              <a:latin typeface="Montserrat SemiBold"/>
            </a:endParaRPr>
          </a:p>
        </p:txBody>
      </p:sp>
      <p:sp>
        <p:nvSpPr>
          <p:cNvPr id="24" name="ZoneTexte 23">
            <a:extLst>
              <a:ext uri="{FF2B5EF4-FFF2-40B4-BE49-F238E27FC236}">
                <a16:creationId xmlns:a16="http://schemas.microsoft.com/office/drawing/2014/main" id="{BB0C59CB-6FB0-C55F-5434-F0378BA05615}"/>
              </a:ext>
            </a:extLst>
          </p:cNvPr>
          <p:cNvSpPr txBox="1"/>
          <p:nvPr/>
        </p:nvSpPr>
        <p:spPr>
          <a:xfrm>
            <a:off x="3826947" y="5335554"/>
            <a:ext cx="4033519" cy="338554"/>
          </a:xfrm>
          <a:prstGeom prst="rect">
            <a:avLst/>
          </a:prstGeom>
          <a:noFill/>
        </p:spPr>
        <p:txBody>
          <a:bodyPr wrap="square">
            <a:spAutoFit/>
          </a:bodyPr>
          <a:lstStyle/>
          <a:p>
            <a:pPr defTabSz="1219170"/>
            <a:r>
              <a:rPr lang="fr-FR" sz="1600" dirty="0">
                <a:solidFill>
                  <a:srgbClr val="333333"/>
                </a:solidFill>
                <a:latin typeface="Montserrat SemiBold"/>
              </a:rPr>
              <a:t>taibe.lamrani-alaoui@devpoint.fr</a:t>
            </a:r>
            <a:endParaRPr lang="fr-FR" sz="1333" b="1" dirty="0">
              <a:solidFill>
                <a:srgbClr val="333333"/>
              </a:solidFill>
              <a:latin typeface="Montserrat SemiBold"/>
            </a:endParaRPr>
          </a:p>
        </p:txBody>
      </p:sp>
      <p:pic>
        <p:nvPicPr>
          <p:cNvPr id="34" name="Espace réservé pour une image  33" descr="Une image contenant table, intérieur, personne, fournitures de bureau&#10;&#10;Description générée automatiquement">
            <a:extLst>
              <a:ext uri="{FF2B5EF4-FFF2-40B4-BE49-F238E27FC236}">
                <a16:creationId xmlns:a16="http://schemas.microsoft.com/office/drawing/2014/main" id="{FEABA753-DE96-A617-4064-5BC496ADDC90}"/>
              </a:ext>
            </a:extLst>
          </p:cNvPr>
          <p:cNvPicPr>
            <a:picLocks noGrp="1" noChangeAspect="1"/>
          </p:cNvPicPr>
          <p:nvPr>
            <p:ph type="pic" sz="quarter" idx="11"/>
          </p:nvPr>
        </p:nvPicPr>
        <p:blipFill>
          <a:blip r:embed="rId7"/>
          <a:srcRect l="38894" r="38894"/>
          <a:stretch>
            <a:fillRect/>
          </a:stretch>
        </p:blipFill>
        <p:spPr/>
      </p:pic>
    </p:spTree>
    <p:extLst>
      <p:ext uri="{BB962C8B-B14F-4D97-AF65-F5344CB8AC3E}">
        <p14:creationId xmlns:p14="http://schemas.microsoft.com/office/powerpoint/2010/main" val="2950851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descr="Crayons colorés sur fond noir">
            <a:extLst>
              <a:ext uri="{FF2B5EF4-FFF2-40B4-BE49-F238E27FC236}">
                <a16:creationId xmlns:a16="http://schemas.microsoft.com/office/drawing/2014/main" id="{9FAF39F0-1F61-442F-A6A1-A18D9230598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3922" r="27"/>
          <a:stretch/>
        </p:blipFill>
        <p:spPr>
          <a:xfrm>
            <a:off x="0" y="0"/>
            <a:ext cx="7825160" cy="6858000"/>
          </a:xfrm>
        </p:spPr>
      </p:pic>
      <p:sp>
        <p:nvSpPr>
          <p:cNvPr id="14" name="Titre 13">
            <a:extLst>
              <a:ext uri="{FF2B5EF4-FFF2-40B4-BE49-F238E27FC236}">
                <a16:creationId xmlns:a16="http://schemas.microsoft.com/office/drawing/2014/main" id="{6E31850A-D536-41F0-9D96-7836AAC5E502}"/>
              </a:ext>
            </a:extLst>
          </p:cNvPr>
          <p:cNvSpPr>
            <a:spLocks noGrp="1"/>
          </p:cNvSpPr>
          <p:nvPr>
            <p:ph type="ctrTitle"/>
          </p:nvPr>
        </p:nvSpPr>
        <p:spPr/>
        <p:txBody>
          <a:bodyPr>
            <a:noAutofit/>
          </a:bodyPr>
          <a:lstStyle/>
          <a:p>
            <a:br>
              <a:rPr lang="fr-FR" sz="4800"/>
            </a:br>
            <a:r>
              <a:rPr lang="fr-FR" sz="4000"/>
              <a:t>Power Platform  &amp; </a:t>
            </a:r>
            <a:r>
              <a:rPr lang="fr-FR" sz="3600"/>
              <a:t>Azure Open AI, de nouvelles opportunités </a:t>
            </a:r>
            <a:br>
              <a:rPr lang="fr-FR" sz="3600"/>
            </a:br>
            <a:r>
              <a:rPr lang="fr-FR" sz="3600"/>
              <a:t>grâce à l'automatisation et à l'intelligence artificielle.</a:t>
            </a:r>
            <a:endParaRPr lang="fr-FR" sz="4800"/>
          </a:p>
        </p:txBody>
      </p:sp>
      <p:sp>
        <p:nvSpPr>
          <p:cNvPr id="15" name="Sous-titre 14">
            <a:extLst>
              <a:ext uri="{FF2B5EF4-FFF2-40B4-BE49-F238E27FC236}">
                <a16:creationId xmlns:a16="http://schemas.microsoft.com/office/drawing/2014/main" id="{039E4815-406A-447F-A41F-26286A4CD799}"/>
              </a:ext>
            </a:extLst>
          </p:cNvPr>
          <p:cNvSpPr>
            <a:spLocks noGrp="1"/>
          </p:cNvSpPr>
          <p:nvPr>
            <p:ph type="subTitle" idx="1"/>
          </p:nvPr>
        </p:nvSpPr>
        <p:spPr>
          <a:xfrm>
            <a:off x="4038600" y="3602038"/>
            <a:ext cx="7825160" cy="1649584"/>
          </a:xfrm>
        </p:spPr>
        <p:txBody>
          <a:bodyPr>
            <a:normAutofit lnSpcReduction="10000"/>
          </a:bodyPr>
          <a:lstStyle/>
          <a:p>
            <a:r>
              <a:rPr lang="fr-FR" b="0" i="0">
                <a:effectLst/>
                <a:latin typeface="-apple-system"/>
              </a:rPr>
              <a:t>Pour les développeurs passionnés, plongez dans l'univers excitant de Power Platform &amp; Azure Open AI. Explorez comment ces technologies transforment votre rôle en offrant de nouvelles opportunités grâce à l'automatisation et à l'intelligence artificielle.</a:t>
            </a:r>
            <a:endParaRPr lang="fr-FR" sz="3200"/>
          </a:p>
        </p:txBody>
      </p:sp>
      <p:pic>
        <p:nvPicPr>
          <p:cNvPr id="7" name="Image 6">
            <a:extLst>
              <a:ext uri="{FF2B5EF4-FFF2-40B4-BE49-F238E27FC236}">
                <a16:creationId xmlns:a16="http://schemas.microsoft.com/office/drawing/2014/main" id="{B0BD3314-776A-44E8-9050-B1333A393952}"/>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p:blipFill>
        <p:spPr>
          <a:xfrm>
            <a:off x="384055" y="673332"/>
            <a:ext cx="2582630" cy="2582630"/>
          </a:xfrm>
          <a:prstGeom prst="flowChartConnector">
            <a:avLst/>
          </a:prstGeom>
          <a:ln w="76200">
            <a:solidFill>
              <a:schemeClr val="bg1"/>
            </a:solidFill>
          </a:ln>
          <a:effectLst>
            <a:outerShdw blurRad="63500" sx="102000" sy="102000" algn="ctr" rotWithShape="0">
              <a:prstClr val="black">
                <a:alpha val="40000"/>
              </a:prstClr>
            </a:outerShdw>
          </a:effectLst>
        </p:spPr>
      </p:pic>
      <p:sp>
        <p:nvSpPr>
          <p:cNvPr id="8" name="Sous-titre 14">
            <a:extLst>
              <a:ext uri="{FF2B5EF4-FFF2-40B4-BE49-F238E27FC236}">
                <a16:creationId xmlns:a16="http://schemas.microsoft.com/office/drawing/2014/main" id="{88B82E67-C906-4FA9-BD44-A226DC6C19B0}"/>
              </a:ext>
            </a:extLst>
          </p:cNvPr>
          <p:cNvSpPr txBox="1">
            <a:spLocks/>
          </p:cNvSpPr>
          <p:nvPr/>
        </p:nvSpPr>
        <p:spPr>
          <a:xfrm>
            <a:off x="280087" y="3602038"/>
            <a:ext cx="2790567" cy="1649584"/>
          </a:xfrm>
          <a:prstGeom prst="rect">
            <a:avLst/>
          </a:prstGeom>
          <a:solidFill>
            <a:srgbClr val="D8D8D8">
              <a:alpha val="50000"/>
            </a:srgbClr>
          </a:solidFill>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2400"/>
              </a:spcBef>
              <a:spcAft>
                <a:spcPts val="2400"/>
              </a:spcAft>
              <a:buFontTx/>
              <a:buNone/>
              <a:defRPr sz="2400" kern="1200">
                <a:solidFill>
                  <a:schemeClr val="bg1"/>
                </a:solidFill>
                <a:latin typeface="Segoe UI" panose="020B0502040204020203" pitchFamily="34" charset="0"/>
                <a:ea typeface="+mn-ea"/>
                <a:cs typeface="Segoe UI" panose="020B0502040204020203" pitchFamily="34" charset="0"/>
              </a:defRPr>
            </a:lvl1pPr>
            <a:lvl2pPr marL="457200" indent="0" algn="ctr" defTabSz="914400" rtl="0" eaLnBrk="1" latinLnBrk="0" hangingPunct="1">
              <a:lnSpc>
                <a:spcPct val="90000"/>
              </a:lnSpc>
              <a:spcBef>
                <a:spcPts val="500"/>
              </a:spcBef>
              <a:buClr>
                <a:srgbClr val="742774"/>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rgbClr val="0066FF"/>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Clr>
                <a:srgbClr val="F2C81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Clr>
                <a:srgbClr val="0B556A"/>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2400"/>
              </a:spcBef>
              <a:spcAft>
                <a:spcPts val="2400"/>
              </a:spcAft>
              <a:buClrTx/>
              <a:buSzTx/>
              <a:buFontTx/>
              <a:buNone/>
              <a:tabLst/>
              <a:defRPr/>
            </a:pPr>
            <a:r>
              <a:rPr kumimoji="0" lang="fr-FR" sz="3600" b="0" i="0" u="none" strike="noStrike" kern="1200" cap="none" spc="0" normalizeH="0" baseline="0" noProof="0">
                <a:ln>
                  <a:noFill/>
                </a:ln>
                <a:solidFill>
                  <a:prstClr val="white"/>
                </a:solidFill>
                <a:effectLst/>
                <a:uLnTx/>
                <a:uFillTx/>
                <a:latin typeface="Bahnschrift Light SemiCondensed" panose="020B0502040204020203" pitchFamily="34" charset="0"/>
                <a:ea typeface="+mn-ea"/>
                <a:cs typeface="Segoe UI" panose="020B0502040204020203" pitchFamily="34" charset="0"/>
              </a:rPr>
              <a:t>Pierre BOURDIAL </a:t>
            </a:r>
            <a:br>
              <a:rPr kumimoji="0" lang="fr-FR" sz="3600" b="0" i="0" u="none" strike="noStrike" kern="1200" cap="none" spc="0" normalizeH="0" baseline="0" noProof="0">
                <a:ln>
                  <a:noFill/>
                </a:ln>
                <a:solidFill>
                  <a:prstClr val="white"/>
                </a:solidFill>
                <a:effectLst/>
                <a:uLnTx/>
                <a:uFillTx/>
                <a:latin typeface="Bahnschrift Light SemiCondensed" panose="020B0502040204020203" pitchFamily="34" charset="0"/>
                <a:ea typeface="+mn-ea"/>
                <a:cs typeface="Segoe UI" panose="020B0502040204020203" pitchFamily="34" charset="0"/>
              </a:rPr>
            </a:br>
            <a:br>
              <a:rPr kumimoji="0" lang="fr-FR" sz="3600" b="0" i="0" u="none" strike="noStrike" kern="1200" cap="none" spc="0" normalizeH="0" baseline="0" noProof="0">
                <a:ln>
                  <a:noFill/>
                </a:ln>
                <a:solidFill>
                  <a:prstClr val="white"/>
                </a:solidFill>
                <a:effectLst/>
                <a:uLnTx/>
                <a:uFillTx/>
                <a:latin typeface="Bahnschrift Light SemiCondensed" panose="020B0502040204020203" pitchFamily="34" charset="0"/>
                <a:ea typeface="+mn-ea"/>
                <a:cs typeface="Segoe UI" panose="020B0502040204020203" pitchFamily="34" charset="0"/>
              </a:rPr>
            </a:br>
            <a:r>
              <a:rPr kumimoji="0" lang="fr-FR" sz="3600" b="0" i="0" u="none" strike="noStrike" kern="1200" cap="none" spc="0" normalizeH="0" baseline="0" noProof="0">
                <a:ln>
                  <a:noFill/>
                </a:ln>
                <a:solidFill>
                  <a:prstClr val="white"/>
                </a:solidFill>
                <a:effectLst/>
                <a:uLnTx/>
                <a:uFillTx/>
                <a:latin typeface="Bahnschrift Light SemiCondensed" panose="020B0502040204020203" pitchFamily="34" charset="0"/>
                <a:ea typeface="+mn-ea"/>
                <a:cs typeface="Segoe UI" panose="020B0502040204020203" pitchFamily="34" charset="0"/>
              </a:rPr>
              <a:t>Cloud Solution Architect</a:t>
            </a:r>
          </a:p>
        </p:txBody>
      </p:sp>
    </p:spTree>
    <p:custDataLst>
      <p:tags r:id="rId1"/>
    </p:custDataLst>
    <p:extLst>
      <p:ext uri="{BB962C8B-B14F-4D97-AF65-F5344CB8AC3E}">
        <p14:creationId xmlns:p14="http://schemas.microsoft.com/office/powerpoint/2010/main" val="1200456511"/>
      </p:ext>
    </p:extLst>
  </p:cSld>
  <p:clrMapOvr>
    <a:masterClrMapping/>
  </p:clrMapOvr>
  <mc:AlternateContent xmlns:mc="http://schemas.openxmlformats.org/markup-compatibility/2006" xmlns:p14="http://schemas.microsoft.com/office/powerpoint/2010/main">
    <mc:Choice Requires="p14">
      <p:transition spd="slow" p14:dur="2000" advTm="6843"/>
    </mc:Choice>
    <mc:Fallback xmlns="">
      <p:transition spd="slow" advTm="6843"/>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565FA4-61D0-3CD9-4676-30FE457905D2}"/>
              </a:ext>
            </a:extLst>
          </p:cNvPr>
          <p:cNvSpPr>
            <a:spLocks noGrp="1"/>
          </p:cNvSpPr>
          <p:nvPr>
            <p:ph type="title"/>
          </p:nvPr>
        </p:nvSpPr>
        <p:spPr/>
        <p:txBody>
          <a:bodyPr/>
          <a:lstStyle/>
          <a:p>
            <a:r>
              <a:rPr lang="en-US" dirty="0"/>
              <a:t>Power Platform et Azure Open AI</a:t>
            </a:r>
          </a:p>
        </p:txBody>
      </p:sp>
      <p:pic>
        <p:nvPicPr>
          <p:cNvPr id="5" name="Espace réservé du contenu 4">
            <a:extLst>
              <a:ext uri="{FF2B5EF4-FFF2-40B4-BE49-F238E27FC236}">
                <a16:creationId xmlns:a16="http://schemas.microsoft.com/office/drawing/2014/main" id="{D5214FC2-4912-8E49-F588-5FB777E2FBED}"/>
              </a:ext>
            </a:extLst>
          </p:cNvPr>
          <p:cNvPicPr>
            <a:picLocks noGrp="1" noChangeAspect="1"/>
          </p:cNvPicPr>
          <p:nvPr>
            <p:ph sz="quarter" idx="10"/>
          </p:nvPr>
        </p:nvPicPr>
        <p:blipFill>
          <a:blip r:embed="rId2"/>
          <a:stretch>
            <a:fillRect/>
          </a:stretch>
        </p:blipFill>
        <p:spPr>
          <a:xfrm>
            <a:off x="584200" y="1865878"/>
            <a:ext cx="11018838" cy="3972381"/>
          </a:xfrm>
          <a:prstGeom prst="rect">
            <a:avLst/>
          </a:prstGeom>
          <a:ln>
            <a:noFill/>
          </a:ln>
          <a:effectLst>
            <a:outerShdw blurRad="190500" algn="tl" rotWithShape="0">
              <a:srgbClr val="000000">
                <a:alpha val="70000"/>
              </a:srgbClr>
            </a:outerShdw>
          </a:effectLst>
        </p:spPr>
      </p:pic>
      <p:pic>
        <p:nvPicPr>
          <p:cNvPr id="4" name="Graphique 3">
            <a:extLst>
              <a:ext uri="{FF2B5EF4-FFF2-40B4-BE49-F238E27FC236}">
                <a16:creationId xmlns:a16="http://schemas.microsoft.com/office/drawing/2014/main" id="{E0036789-50AC-D5B4-B5BF-B40054F74C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74574" y="3120957"/>
            <a:ext cx="914400" cy="914400"/>
          </a:xfrm>
          <a:prstGeom prst="rect">
            <a:avLst/>
          </a:prstGeom>
        </p:spPr>
      </p:pic>
    </p:spTree>
    <p:extLst>
      <p:ext uri="{BB962C8B-B14F-4D97-AF65-F5344CB8AC3E}">
        <p14:creationId xmlns:p14="http://schemas.microsoft.com/office/powerpoint/2010/main" val="867705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6*min(max(#ppt_w*#ppt_h,.3),1)-7.4)/-.7*#ppt_w"/>
                                          </p:val>
                                        </p:tav>
                                        <p:tav tm="100000">
                                          <p:val>
                                            <p:strVal val="#ppt_w"/>
                                          </p:val>
                                        </p:tav>
                                      </p:tavLst>
                                    </p:anim>
                                    <p:anim calcmode="lin" valueType="num">
                                      <p:cBhvr>
                                        <p:cTn id="8" dur="500" fill="hold"/>
                                        <p:tgtEl>
                                          <p:spTgt spid="4"/>
                                        </p:tgtEl>
                                        <p:attrNameLst>
                                          <p:attrName>ppt_h</p:attrName>
                                        </p:attrNameLst>
                                      </p:cBhvr>
                                      <p:tavLst>
                                        <p:tav tm="0">
                                          <p:val>
                                            <p:strVal val="(6*min(max(#ppt_w*#ppt_h,.3),1)-7.4)/-.7*#ppt_h"/>
                                          </p:val>
                                        </p:tav>
                                        <p:tav tm="100000">
                                          <p:val>
                                            <p:strVal val="#ppt_h"/>
                                          </p:val>
                                        </p:tav>
                                      </p:tavLst>
                                    </p:anim>
                                    <p:anim calcmode="lin" valueType="num">
                                      <p:cBhvr>
                                        <p:cTn id="9" dur="500" fill="hold"/>
                                        <p:tgtEl>
                                          <p:spTgt spid="4"/>
                                        </p:tgtEl>
                                        <p:attrNameLst>
                                          <p:attrName>ppt_x</p:attrName>
                                        </p:attrNameLst>
                                      </p:cBhvr>
                                      <p:tavLst>
                                        <p:tav tm="0">
                                          <p:val>
                                            <p:fltVal val="0.5"/>
                                          </p:val>
                                        </p:tav>
                                        <p:tav tm="100000">
                                          <p:val>
                                            <p:strVal val="#ppt_x"/>
                                          </p:val>
                                        </p:tav>
                                      </p:tavLst>
                                    </p:anim>
                                    <p:anim calcmode="lin" valueType="num">
                                      <p:cBhvr>
                                        <p:cTn id="10" dur="500" fill="hold"/>
                                        <p:tgtEl>
                                          <p:spTgt spid="4"/>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5BE81BB-3297-348C-7254-65B99E8D385F}"/>
              </a:ext>
            </a:extLst>
          </p:cNvPr>
          <p:cNvSpPr txBox="1">
            <a:spLocks/>
          </p:cNvSpPr>
          <p:nvPr/>
        </p:nvSpPr>
        <p:spPr>
          <a:xfrm>
            <a:off x="199105" y="101941"/>
            <a:ext cx="11726577"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rgbClr val="4D2050"/>
                </a:solidFill>
                <a:latin typeface="Segoe UI Black" panose="020B0A02040204020203" pitchFamily="34" charset="0"/>
                <a:ea typeface="Segoe UI Black" panose="020B0A02040204020203" pitchFamily="34" charset="0"/>
                <a:cs typeface="+mj-cs"/>
              </a:defRPr>
            </a:lvl1pPr>
          </a:lstStyle>
          <a:p>
            <a:r>
              <a:rPr lang="fr-FR" sz="4000" dirty="0">
                <a:latin typeface="Segoe UI Black"/>
                <a:ea typeface="Segoe UI Black"/>
              </a:rPr>
              <a:t>Le voyage continue avec l'IA générative</a:t>
            </a:r>
            <a:endParaRPr lang="en-US" sz="4000" dirty="0">
              <a:latin typeface="Segoe UI Black"/>
              <a:ea typeface="Segoe UI Black"/>
            </a:endParaRPr>
          </a:p>
        </p:txBody>
      </p:sp>
      <p:sp>
        <p:nvSpPr>
          <p:cNvPr id="6" name="Rectangle: Rounded Corners 5">
            <a:extLst>
              <a:ext uri="{FF2B5EF4-FFF2-40B4-BE49-F238E27FC236}">
                <a16:creationId xmlns:a16="http://schemas.microsoft.com/office/drawing/2014/main" id="{1F933CEB-4593-031B-BFDE-D43737FEE241}"/>
              </a:ext>
              <a:ext uri="{C183D7F6-B498-43B3-948B-1728B52AA6E4}">
                <adec:decorative xmlns:adec="http://schemas.microsoft.com/office/drawing/2017/decorative" val="1"/>
              </a:ext>
            </a:extLst>
          </p:cNvPr>
          <p:cNvSpPr/>
          <p:nvPr/>
        </p:nvSpPr>
        <p:spPr bwMode="auto">
          <a:xfrm>
            <a:off x="333789" y="1308295"/>
            <a:ext cx="4515730" cy="4811539"/>
          </a:xfrm>
          <a:prstGeom prst="roundRect">
            <a:avLst>
              <a:gd name="adj" fmla="val 5173"/>
            </a:avLst>
          </a:prstGeom>
          <a:gradFill flip="none" rotWithShape="1">
            <a:gsLst>
              <a:gs pos="100000">
                <a:srgbClr val="8A96D7"/>
              </a:gs>
              <a:gs pos="65000">
                <a:srgbClr val="8661C5"/>
              </a:gs>
            </a:gsLst>
            <a:lin ang="8100000" scaled="1"/>
            <a:tileRect/>
          </a:gra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182880" bIns="0" numCol="1" spcCol="0" rtlCol="0" fromWordArt="0" anchor="t" anchorCtr="0" forceAA="0" compatLnSpc="1">
            <a:prstTxWarp prst="textNoShape">
              <a:avLst/>
            </a:prstTxWarp>
            <a:noAutofit/>
          </a:bodyPr>
          <a:lstStyle/>
          <a:p>
            <a:pPr marL="0" marR="0" lvl="0" indent="0" algn="r" defTabSz="914367"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w="3175">
                  <a:noFill/>
                </a:ln>
                <a:solidFill>
                  <a:prstClr val="black"/>
                </a:solidFill>
                <a:effectLst/>
                <a:uLnTx/>
                <a:uFillTx/>
                <a:latin typeface="Segoe UI Semibold"/>
                <a:ea typeface="+mn-ea"/>
                <a:cs typeface="Segoe UI" pitchFamily="34" charset="0"/>
              </a:rPr>
              <a:t>Artificial Intelligence</a:t>
            </a:r>
            <a:endParaRPr kumimoji="0" lang="en-AU" sz="1600" b="1" i="0" u="none" strike="noStrike" kern="1200" cap="none" spc="0" normalizeH="0" baseline="0" noProof="0">
              <a:ln w="3175">
                <a:noFill/>
              </a:ln>
              <a:solidFill>
                <a:prstClr val="black"/>
              </a:solidFill>
              <a:effectLst/>
              <a:uLnTx/>
              <a:uFillTx/>
              <a:latin typeface="Segoe UI Semibold"/>
              <a:ea typeface="+mn-ea"/>
              <a:cs typeface="Segoe UI" pitchFamily="34" charset="0"/>
            </a:endParaRPr>
          </a:p>
        </p:txBody>
      </p:sp>
      <p:sp>
        <p:nvSpPr>
          <p:cNvPr id="8" name="Rectangle: Rounded Corners 7">
            <a:extLst>
              <a:ext uri="{FF2B5EF4-FFF2-40B4-BE49-F238E27FC236}">
                <a16:creationId xmlns:a16="http://schemas.microsoft.com/office/drawing/2014/main" id="{ED66FE90-4AB6-8FF3-D6ED-80E69BBABD5F}"/>
              </a:ext>
              <a:ext uri="{C183D7F6-B498-43B3-948B-1728B52AA6E4}">
                <adec:decorative xmlns:adec="http://schemas.microsoft.com/office/drawing/2017/decorative" val="1"/>
              </a:ext>
            </a:extLst>
          </p:cNvPr>
          <p:cNvSpPr/>
          <p:nvPr/>
        </p:nvSpPr>
        <p:spPr bwMode="auto">
          <a:xfrm>
            <a:off x="1068826" y="2430934"/>
            <a:ext cx="3780693" cy="3688901"/>
          </a:xfrm>
          <a:prstGeom prst="roundRect">
            <a:avLst>
              <a:gd name="adj" fmla="val 5752"/>
            </a:avLst>
          </a:prstGeom>
          <a:gradFill>
            <a:gsLst>
              <a:gs pos="100000">
                <a:srgbClr val="84A0DE"/>
              </a:gs>
              <a:gs pos="18000">
                <a:srgbClr val="0078D4"/>
              </a:gs>
            </a:gsLst>
            <a:lin ang="8100000" scaled="1"/>
          </a:gra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182880" bIns="0" numCol="1" spcCol="0" rtlCol="0" fromWordArt="0" anchor="t" anchorCtr="0" forceAA="0" compatLnSpc="1">
            <a:prstTxWarp prst="textNoShape">
              <a:avLst/>
            </a:prstTxWarp>
            <a:noAutofit/>
          </a:bodyPr>
          <a:lstStyle/>
          <a:p>
            <a:pPr marL="0" marR="0" lvl="0" indent="0" algn="r" defTabSz="914367"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w="3175">
                  <a:noFill/>
                </a:ln>
                <a:solidFill>
                  <a:prstClr val="black"/>
                </a:solidFill>
                <a:effectLst/>
                <a:uLnTx/>
                <a:uFillTx/>
                <a:latin typeface="Segoe UI Semibold"/>
                <a:ea typeface="+mn-ea"/>
                <a:cs typeface="Segoe UI" pitchFamily="34" charset="0"/>
              </a:rPr>
              <a:t>Machine Learning</a:t>
            </a:r>
            <a:endParaRPr kumimoji="0" lang="en-AU" sz="1600" b="1" i="0" u="none" strike="noStrike" kern="1200" cap="none" spc="0" normalizeH="0" baseline="0" noProof="0">
              <a:ln w="3175">
                <a:noFill/>
              </a:ln>
              <a:solidFill>
                <a:prstClr val="black"/>
              </a:solidFill>
              <a:effectLst/>
              <a:uLnTx/>
              <a:uFillTx/>
              <a:latin typeface="Segoe UI Semibold"/>
              <a:ea typeface="+mn-ea"/>
              <a:cs typeface="Segoe UI" pitchFamily="34" charset="0"/>
            </a:endParaRPr>
          </a:p>
        </p:txBody>
      </p:sp>
      <p:sp>
        <p:nvSpPr>
          <p:cNvPr id="10" name="Rectangle: Rounded Corners 9">
            <a:extLst>
              <a:ext uri="{FF2B5EF4-FFF2-40B4-BE49-F238E27FC236}">
                <a16:creationId xmlns:a16="http://schemas.microsoft.com/office/drawing/2014/main" id="{568BA2FB-D456-D246-8AE6-C2CD22FF1FBF}"/>
              </a:ext>
              <a:ext uri="{C183D7F6-B498-43B3-948B-1728B52AA6E4}">
                <adec:decorative xmlns:adec="http://schemas.microsoft.com/office/drawing/2017/decorative" val="1"/>
              </a:ext>
            </a:extLst>
          </p:cNvPr>
          <p:cNvSpPr/>
          <p:nvPr/>
        </p:nvSpPr>
        <p:spPr bwMode="auto">
          <a:xfrm>
            <a:off x="1800785" y="4256198"/>
            <a:ext cx="3048734" cy="1863637"/>
          </a:xfrm>
          <a:prstGeom prst="roundRect">
            <a:avLst>
              <a:gd name="adj" fmla="val 10520"/>
            </a:avLst>
          </a:prstGeom>
          <a:gradFill flip="none" rotWithShape="1">
            <a:gsLst>
              <a:gs pos="100000">
                <a:srgbClr val="8A96D7"/>
              </a:gs>
              <a:gs pos="65000">
                <a:srgbClr val="8661C5"/>
              </a:gs>
            </a:gsLst>
            <a:lin ang="8100000" scaled="1"/>
            <a:tileRect/>
          </a:gra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182880" bIns="0" numCol="1" spcCol="0" rtlCol="0" fromWordArt="0" anchor="t" anchorCtr="0" forceAA="0" compatLnSpc="1">
            <a:prstTxWarp prst="textNoShape">
              <a:avLst/>
            </a:prstTxWarp>
            <a:noAutofit/>
          </a:bodyPr>
          <a:lstStyle/>
          <a:p>
            <a:pPr marL="0" marR="0" lvl="0" indent="0" algn="r" defTabSz="914400"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w="3175">
                  <a:noFill/>
                </a:ln>
                <a:solidFill>
                  <a:prstClr val="black"/>
                </a:solidFill>
                <a:effectLst/>
                <a:uLnTx/>
                <a:uFillTx/>
                <a:latin typeface="Segoe UI Semibold"/>
                <a:ea typeface="+mn-ea"/>
                <a:cs typeface="Segoe UI" pitchFamily="34" charset="0"/>
              </a:rPr>
              <a:t>Deep Learning</a:t>
            </a:r>
            <a:endParaRPr kumimoji="0" lang="en-AU" sz="1600" b="1" i="0" u="none" strike="noStrike" kern="1200" cap="none" spc="0" normalizeH="0" baseline="0" noProof="0">
              <a:ln w="3175">
                <a:noFill/>
              </a:ln>
              <a:solidFill>
                <a:prstClr val="black"/>
              </a:solidFill>
              <a:effectLst/>
              <a:uLnTx/>
              <a:uFillTx/>
              <a:latin typeface="Segoe UI Semibold"/>
              <a:ea typeface="+mn-ea"/>
              <a:cs typeface="Segoe UI" pitchFamily="34" charset="0"/>
            </a:endParaRPr>
          </a:p>
        </p:txBody>
      </p:sp>
      <p:grpSp>
        <p:nvGrpSpPr>
          <p:cNvPr id="15" name="Group 14" descr="Calendar showing 1956">
            <a:extLst>
              <a:ext uri="{FF2B5EF4-FFF2-40B4-BE49-F238E27FC236}">
                <a16:creationId xmlns:a16="http://schemas.microsoft.com/office/drawing/2014/main" id="{4F0C6ED1-ACFA-963A-A9FB-9C2971254D18}"/>
              </a:ext>
            </a:extLst>
          </p:cNvPr>
          <p:cNvGrpSpPr/>
          <p:nvPr/>
        </p:nvGrpSpPr>
        <p:grpSpPr>
          <a:xfrm>
            <a:off x="5071703" y="1179787"/>
            <a:ext cx="636454" cy="587833"/>
            <a:chOff x="11022037" y="3798326"/>
            <a:chExt cx="513293" cy="474080"/>
          </a:xfrm>
        </p:grpSpPr>
        <p:sp>
          <p:nvSpPr>
            <p:cNvPr id="12" name="Freeform: Shape 11">
              <a:extLst>
                <a:ext uri="{FF2B5EF4-FFF2-40B4-BE49-F238E27FC236}">
                  <a16:creationId xmlns:a16="http://schemas.microsoft.com/office/drawing/2014/main" id="{86441DC4-F785-919C-FE80-43106F3F6B84}"/>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rgbClr val="8661C5"/>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151C0897-349A-3AAF-4513-38410998D83B}"/>
                </a:ext>
              </a:extLst>
            </p:cNvPr>
            <p:cNvSpPr/>
            <p:nvPr/>
          </p:nvSpPr>
          <p:spPr>
            <a:xfrm>
              <a:off x="11022037"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solidFill>
              <a:srgbClr val="8661C5"/>
            </a:solidFill>
            <a:ln w="7541"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a:ea typeface="+mn-ea"/>
                  <a:cs typeface="+mn-cs"/>
                </a:rPr>
                <a:t>1956</a:t>
              </a:r>
            </a:p>
          </p:txBody>
        </p:sp>
        <p:sp>
          <p:nvSpPr>
            <p:cNvPr id="14" name="Freeform: Shape 13">
              <a:extLst>
                <a:ext uri="{FF2B5EF4-FFF2-40B4-BE49-F238E27FC236}">
                  <a16:creationId xmlns:a16="http://schemas.microsoft.com/office/drawing/2014/main" id="{02739914-A8E4-14DF-3148-419729FC18E2}"/>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rgbClr val="8661C5"/>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7" name="Text Placeholder 7">
            <a:extLst>
              <a:ext uri="{FF2B5EF4-FFF2-40B4-BE49-F238E27FC236}">
                <a16:creationId xmlns:a16="http://schemas.microsoft.com/office/drawing/2014/main" id="{EA5AB27C-9CBE-3230-B414-6F53FD6761A3}"/>
              </a:ext>
            </a:extLst>
          </p:cNvPr>
          <p:cNvSpPr txBox="1">
            <a:spLocks/>
          </p:cNvSpPr>
          <p:nvPr/>
        </p:nvSpPr>
        <p:spPr>
          <a:xfrm>
            <a:off x="5960445" y="1164381"/>
            <a:ext cx="5632472"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8661C5"/>
                </a:solidFill>
                <a:effectLst/>
                <a:uLnTx/>
                <a:uFillTx/>
                <a:latin typeface="Segoe UI Semibold"/>
                <a:ea typeface="+mn-ea"/>
                <a:cs typeface="Segoe UI" panose="020B0502040204020203" pitchFamily="34" charset="0"/>
              </a:rPr>
              <a:t>Artificial Intelligence</a:t>
            </a:r>
          </a:p>
          <a:p>
            <a:pPr lvl="1">
              <a:defRPr/>
            </a:pPr>
            <a:r>
              <a:rPr lang="fr-FR" sz="1600" dirty="0">
                <a:solidFill>
                  <a:srgbClr val="0E2841"/>
                </a:solidFill>
                <a:latin typeface="Segoe UI Semibold"/>
              </a:rPr>
              <a:t>Science informatique qui cherche à créer des machines intelligentes capables de reproduire ou de dépasser l'intelligence humaine.</a:t>
            </a:r>
            <a:endParaRPr kumimoji="0" lang="en-US" sz="1600" b="0" i="0" u="none" strike="noStrike" kern="1200" cap="none" spc="0" normalizeH="0" baseline="0" noProof="0" dirty="0">
              <a:ln>
                <a:noFill/>
              </a:ln>
              <a:solidFill>
                <a:srgbClr val="0E2841"/>
              </a:solidFill>
              <a:effectLst/>
              <a:uLnTx/>
              <a:uFillTx/>
              <a:latin typeface="Segoe UI Semibold"/>
              <a:ea typeface="+mn-ea"/>
              <a:cs typeface="+mn-cs"/>
            </a:endParaRPr>
          </a:p>
        </p:txBody>
      </p:sp>
      <p:grpSp>
        <p:nvGrpSpPr>
          <p:cNvPr id="22" name="Group 21" descr="Calendar showing 1997">
            <a:extLst>
              <a:ext uri="{FF2B5EF4-FFF2-40B4-BE49-F238E27FC236}">
                <a16:creationId xmlns:a16="http://schemas.microsoft.com/office/drawing/2014/main" id="{27D33CC5-D8BB-C5C9-493F-4A5188722187}"/>
              </a:ext>
            </a:extLst>
          </p:cNvPr>
          <p:cNvGrpSpPr/>
          <p:nvPr/>
        </p:nvGrpSpPr>
        <p:grpSpPr>
          <a:xfrm>
            <a:off x="5071701" y="2694341"/>
            <a:ext cx="636454" cy="587827"/>
            <a:chOff x="11022035" y="3798326"/>
            <a:chExt cx="513293" cy="474080"/>
          </a:xfrm>
          <a:solidFill>
            <a:srgbClr val="8DC8E8"/>
          </a:solidFill>
        </p:grpSpPr>
        <p:sp>
          <p:nvSpPr>
            <p:cNvPr id="19" name="Freeform: Shape 18">
              <a:extLst>
                <a:ext uri="{FF2B5EF4-FFF2-40B4-BE49-F238E27FC236}">
                  <a16:creationId xmlns:a16="http://schemas.microsoft.com/office/drawing/2014/main" id="{484862DD-D772-576C-9D40-66F0733EB7D8}"/>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3"/>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16F1E56E-C352-2095-A090-973269770AF4}"/>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solidFill>
              <a:schemeClr val="accent3"/>
            </a:solidFill>
            <a:ln w="7541" cap="flat">
              <a:noFill/>
              <a:prstDash val="solid"/>
              <a:miter/>
            </a:ln>
          </p:spPr>
          <p:txBody>
            <a:bodyPr wrap="none"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a:ea typeface="+mn-ea"/>
                  <a:cs typeface="+mn-cs"/>
                </a:rPr>
                <a:t>1997</a:t>
              </a:r>
            </a:p>
          </p:txBody>
        </p:sp>
        <p:sp>
          <p:nvSpPr>
            <p:cNvPr id="21" name="Freeform: Shape 20">
              <a:extLst>
                <a:ext uri="{FF2B5EF4-FFF2-40B4-BE49-F238E27FC236}">
                  <a16:creationId xmlns:a16="http://schemas.microsoft.com/office/drawing/2014/main" id="{3DA1D268-6CC7-B74A-01AF-9DE4C08B466A}"/>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3"/>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sp>
        <p:nvSpPr>
          <p:cNvPr id="24" name="Text Placeholder 8">
            <a:extLst>
              <a:ext uri="{FF2B5EF4-FFF2-40B4-BE49-F238E27FC236}">
                <a16:creationId xmlns:a16="http://schemas.microsoft.com/office/drawing/2014/main" id="{0A10D094-E92F-AB0B-33BF-DDDA6851C5B9}"/>
              </a:ext>
            </a:extLst>
          </p:cNvPr>
          <p:cNvSpPr txBox="1">
            <a:spLocks/>
          </p:cNvSpPr>
          <p:nvPr/>
        </p:nvSpPr>
        <p:spPr>
          <a:xfrm>
            <a:off x="5960444" y="2651084"/>
            <a:ext cx="5632473"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D59DFF"/>
                </a:solidFill>
                <a:effectLst/>
                <a:uLnTx/>
                <a:uFillTx/>
                <a:latin typeface="Segoe UI Semibold"/>
                <a:ea typeface="+mn-ea"/>
                <a:cs typeface="Segoe UI" panose="020B0502040204020203" pitchFamily="34" charset="0"/>
              </a:rPr>
              <a:t>Machine Learning</a:t>
            </a:r>
          </a:p>
          <a:p>
            <a:pPr lvl="1">
              <a:defRPr/>
            </a:pPr>
            <a:r>
              <a:rPr lang="fr-FR" sz="1600" dirty="0">
                <a:solidFill>
                  <a:srgbClr val="0E2841"/>
                </a:solidFill>
                <a:latin typeface="Segoe UI Semibold"/>
              </a:rPr>
              <a:t>Sous-ensemble d'IA qui permet aux machines d'apprendre à partir de données existantes et d'améliorer ces données pour prendre des décisions ou faire des prédictions.</a:t>
            </a:r>
            <a:endParaRPr kumimoji="0" lang="en-US" sz="1600" b="0" i="0" u="none" strike="noStrike" kern="1200" cap="none" spc="0" normalizeH="0" baseline="0" noProof="0" dirty="0">
              <a:ln>
                <a:noFill/>
              </a:ln>
              <a:solidFill>
                <a:srgbClr val="0E2841"/>
              </a:solidFill>
              <a:effectLst/>
              <a:uLnTx/>
              <a:uFillTx/>
              <a:latin typeface="Segoe UI Semibold"/>
              <a:ea typeface="+mn-ea"/>
              <a:cs typeface="+mn-cs"/>
            </a:endParaRPr>
          </a:p>
        </p:txBody>
      </p:sp>
      <p:grpSp>
        <p:nvGrpSpPr>
          <p:cNvPr id="29" name="Group 28" descr="Calendar showing 1956">
            <a:extLst>
              <a:ext uri="{FF2B5EF4-FFF2-40B4-BE49-F238E27FC236}">
                <a16:creationId xmlns:a16="http://schemas.microsoft.com/office/drawing/2014/main" id="{6E1CC14A-74FC-0A1D-A070-5369343346E1}"/>
              </a:ext>
            </a:extLst>
          </p:cNvPr>
          <p:cNvGrpSpPr/>
          <p:nvPr/>
        </p:nvGrpSpPr>
        <p:grpSpPr>
          <a:xfrm>
            <a:off x="5086820" y="3991882"/>
            <a:ext cx="636454" cy="587833"/>
            <a:chOff x="11022037" y="3798326"/>
            <a:chExt cx="513293" cy="474080"/>
          </a:xfrm>
        </p:grpSpPr>
        <p:sp>
          <p:nvSpPr>
            <p:cNvPr id="26" name="Freeform: Shape 25">
              <a:extLst>
                <a:ext uri="{FF2B5EF4-FFF2-40B4-BE49-F238E27FC236}">
                  <a16:creationId xmlns:a16="http://schemas.microsoft.com/office/drawing/2014/main" id="{4B91EC30-AFF1-87B5-616D-A0F2D2EA485F}"/>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rgbClr val="8661C5"/>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A2053413-7FBD-00A8-78F2-63F7273BF436}"/>
                </a:ext>
              </a:extLst>
            </p:cNvPr>
            <p:cNvSpPr/>
            <p:nvPr/>
          </p:nvSpPr>
          <p:spPr>
            <a:xfrm>
              <a:off x="11022037"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solidFill>
              <a:srgbClr val="8661C5"/>
            </a:solidFill>
            <a:ln w="7541"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a:ea typeface="+mn-ea"/>
                  <a:cs typeface="+mn-cs"/>
                </a:rPr>
                <a:t>2012</a:t>
              </a:r>
            </a:p>
          </p:txBody>
        </p:sp>
        <p:sp>
          <p:nvSpPr>
            <p:cNvPr id="28" name="Freeform: Shape 27">
              <a:extLst>
                <a:ext uri="{FF2B5EF4-FFF2-40B4-BE49-F238E27FC236}">
                  <a16:creationId xmlns:a16="http://schemas.microsoft.com/office/drawing/2014/main" id="{D62FC05A-CB53-30A8-8989-28BCAC5B13AB}"/>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rgbClr val="8661C5"/>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grpSp>
      <p:sp>
        <p:nvSpPr>
          <p:cNvPr id="31" name="Text Placeholder 13">
            <a:extLst>
              <a:ext uri="{FF2B5EF4-FFF2-40B4-BE49-F238E27FC236}">
                <a16:creationId xmlns:a16="http://schemas.microsoft.com/office/drawing/2014/main" id="{6EEE4F9F-9D53-6BD7-B81B-BDE440BE5AA5}"/>
              </a:ext>
            </a:extLst>
          </p:cNvPr>
          <p:cNvSpPr txBox="1">
            <a:spLocks/>
          </p:cNvSpPr>
          <p:nvPr/>
        </p:nvSpPr>
        <p:spPr>
          <a:xfrm>
            <a:off x="5960445" y="4079374"/>
            <a:ext cx="5632472"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8661C5"/>
                </a:solidFill>
                <a:effectLst/>
                <a:uLnTx/>
                <a:uFillTx/>
                <a:latin typeface="Segoe UI Semibold"/>
                <a:ea typeface="+mn-ea"/>
                <a:cs typeface="Segoe UI" panose="020B0502040204020203" pitchFamily="34" charset="0"/>
              </a:rPr>
              <a:t>Deep Learning</a:t>
            </a:r>
          </a:p>
          <a:p>
            <a:pPr lvl="1">
              <a:defRPr/>
            </a:pPr>
            <a:r>
              <a:rPr lang="fr-FR" sz="1600" dirty="0">
                <a:solidFill>
                  <a:srgbClr val="0E2841"/>
                </a:solidFill>
                <a:latin typeface="Segoe UI Semibold"/>
              </a:rPr>
              <a:t>Technique d'apprentissage automatique dans laquelle des couches de réseaux neuronaux sont utilisées pour traiter des données et prendre des décisions.</a:t>
            </a:r>
            <a:endParaRPr kumimoji="0" lang="en-US" sz="1600" b="1" i="0" u="none" strike="noStrike" kern="1200" cap="none" spc="0" normalizeH="0" baseline="0" noProof="0" dirty="0">
              <a:ln>
                <a:noFill/>
              </a:ln>
              <a:solidFill>
                <a:srgbClr val="0E2841"/>
              </a:solidFill>
              <a:effectLst/>
              <a:uLnTx/>
              <a:uFillTx/>
              <a:latin typeface="Segoe UI"/>
              <a:ea typeface="+mn-ea"/>
              <a:cs typeface="+mn-cs"/>
            </a:endParaRPr>
          </a:p>
        </p:txBody>
      </p:sp>
      <p:cxnSp>
        <p:nvCxnSpPr>
          <p:cNvPr id="33" name="Straight Connector 32">
            <a:extLst>
              <a:ext uri="{FF2B5EF4-FFF2-40B4-BE49-F238E27FC236}">
                <a16:creationId xmlns:a16="http://schemas.microsoft.com/office/drawing/2014/main" id="{FC570AAE-80A1-0D2D-B995-69AE8C4AB2FF}"/>
              </a:ext>
              <a:ext uri="{C183D7F6-B498-43B3-948B-1728B52AA6E4}">
                <adec:decorative xmlns:adec="http://schemas.microsoft.com/office/drawing/2017/decorative" val="1"/>
              </a:ext>
            </a:extLst>
          </p:cNvPr>
          <p:cNvCxnSpPr>
            <a:cxnSpLocks/>
          </p:cNvCxnSpPr>
          <p:nvPr/>
        </p:nvCxnSpPr>
        <p:spPr>
          <a:xfrm>
            <a:off x="6065261" y="2489429"/>
            <a:ext cx="5760000" cy="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8AA93D2-5DC4-06B8-B5DE-0CEE95ED2B94}"/>
              </a:ext>
              <a:ext uri="{C183D7F6-B498-43B3-948B-1728B52AA6E4}">
                <adec:decorative xmlns:adec="http://schemas.microsoft.com/office/drawing/2017/decorative" val="1"/>
              </a:ext>
            </a:extLst>
          </p:cNvPr>
          <p:cNvCxnSpPr>
            <a:cxnSpLocks/>
          </p:cNvCxnSpPr>
          <p:nvPr/>
        </p:nvCxnSpPr>
        <p:spPr>
          <a:xfrm>
            <a:off x="6065261" y="3976133"/>
            <a:ext cx="5760000" cy="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8656087-AC38-76C0-F9F3-E1CD64488A47}"/>
              </a:ext>
              <a:ext uri="{C183D7F6-B498-43B3-948B-1728B52AA6E4}">
                <adec:decorative xmlns:adec="http://schemas.microsoft.com/office/drawing/2017/decorative" val="1"/>
              </a:ext>
            </a:extLst>
          </p:cNvPr>
          <p:cNvCxnSpPr>
            <a:cxnSpLocks/>
          </p:cNvCxnSpPr>
          <p:nvPr/>
        </p:nvCxnSpPr>
        <p:spPr>
          <a:xfrm>
            <a:off x="6065261" y="5274199"/>
            <a:ext cx="5760000" cy="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42" name="Group 41" descr="Calendar showing 1997">
            <a:extLst>
              <a:ext uri="{FF2B5EF4-FFF2-40B4-BE49-F238E27FC236}">
                <a16:creationId xmlns:a16="http://schemas.microsoft.com/office/drawing/2014/main" id="{6877AFD6-4630-87E4-E84C-DE8C9D471E5C}"/>
              </a:ext>
            </a:extLst>
          </p:cNvPr>
          <p:cNvGrpSpPr/>
          <p:nvPr/>
        </p:nvGrpSpPr>
        <p:grpSpPr>
          <a:xfrm>
            <a:off x="5086818" y="5172521"/>
            <a:ext cx="636454" cy="587827"/>
            <a:chOff x="11022035" y="3798326"/>
            <a:chExt cx="513293" cy="474080"/>
          </a:xfrm>
          <a:solidFill>
            <a:srgbClr val="8DC8E8"/>
          </a:solidFill>
        </p:grpSpPr>
        <p:sp>
          <p:nvSpPr>
            <p:cNvPr id="39" name="Freeform: Shape 38">
              <a:extLst>
                <a:ext uri="{FF2B5EF4-FFF2-40B4-BE49-F238E27FC236}">
                  <a16:creationId xmlns:a16="http://schemas.microsoft.com/office/drawing/2014/main" id="{A791B54F-DBB0-9E59-4FF0-8B22E66FFD6C}"/>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3"/>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A0703354-D9D0-D38D-E83D-6D679634F62F}"/>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solidFill>
              <a:schemeClr val="accent3"/>
            </a:solidFill>
            <a:ln w="7541" cap="flat">
              <a:noFill/>
              <a:prstDash val="solid"/>
              <a:miter/>
            </a:ln>
          </p:spPr>
          <p:txBody>
            <a:bodyPr wrap="none"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a:ea typeface="+mn-ea"/>
                  <a:cs typeface="+mn-cs"/>
                </a:rPr>
                <a:t>2021</a:t>
              </a:r>
            </a:p>
          </p:txBody>
        </p:sp>
        <p:sp>
          <p:nvSpPr>
            <p:cNvPr id="41" name="Freeform: Shape 40">
              <a:extLst>
                <a:ext uri="{FF2B5EF4-FFF2-40B4-BE49-F238E27FC236}">
                  <a16:creationId xmlns:a16="http://schemas.microsoft.com/office/drawing/2014/main" id="{1D646C5B-FFEA-3D96-46BA-2954780D82F9}"/>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3"/>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sp>
        <p:nvSpPr>
          <p:cNvPr id="44" name="Text Placeholder 13">
            <a:extLst>
              <a:ext uri="{FF2B5EF4-FFF2-40B4-BE49-F238E27FC236}">
                <a16:creationId xmlns:a16="http://schemas.microsoft.com/office/drawing/2014/main" id="{FB16F117-41FC-2D1A-FE89-F92926446344}"/>
              </a:ext>
            </a:extLst>
          </p:cNvPr>
          <p:cNvSpPr txBox="1">
            <a:spLocks/>
          </p:cNvSpPr>
          <p:nvPr/>
        </p:nvSpPr>
        <p:spPr>
          <a:xfrm>
            <a:off x="5960444" y="5315093"/>
            <a:ext cx="5864817"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D59DFF"/>
                </a:solidFill>
                <a:effectLst/>
                <a:uLnTx/>
                <a:uFillTx/>
                <a:latin typeface="Segoe UI Semibold"/>
                <a:ea typeface="+mn-ea"/>
                <a:cs typeface="Segoe UI" panose="020B0502040204020203" pitchFamily="34" charset="0"/>
              </a:rPr>
              <a:t>Generative AI</a:t>
            </a:r>
          </a:p>
          <a:p>
            <a:pPr lvl="1">
              <a:defRPr/>
            </a:pPr>
            <a:r>
              <a:rPr lang="fr-FR" sz="1600" dirty="0">
                <a:solidFill>
                  <a:srgbClr val="0E2841"/>
                </a:solidFill>
                <a:latin typeface="Segoe UI Semibold"/>
              </a:rPr>
              <a:t>Créer de nouveaux contenus écrits, visuels et auditif à partir de messages (Prompts) ou de données existantes.</a:t>
            </a:r>
            <a:endParaRPr kumimoji="0" lang="en-US" sz="2400" b="0" i="0" u="none" strike="noStrike" kern="1200" cap="none" spc="0" normalizeH="0" baseline="0" noProof="0" dirty="0">
              <a:ln>
                <a:noFill/>
              </a:ln>
              <a:solidFill>
                <a:srgbClr val="0078D4">
                  <a:lumMod val="60000"/>
                  <a:lumOff val="40000"/>
                </a:srgbClr>
              </a:solidFill>
              <a:effectLst/>
              <a:uLnTx/>
              <a:uFillTx/>
              <a:latin typeface="Segoe UI"/>
              <a:ea typeface="+mn-ea"/>
              <a:cs typeface="Segoe UI" panose="020B0502040204020203" pitchFamily="34" charset="0"/>
            </a:endParaRPr>
          </a:p>
        </p:txBody>
      </p:sp>
      <p:sp>
        <p:nvSpPr>
          <p:cNvPr id="46" name="Rectangle: Rounded Corners 45">
            <a:extLst>
              <a:ext uri="{FF2B5EF4-FFF2-40B4-BE49-F238E27FC236}">
                <a16:creationId xmlns:a16="http://schemas.microsoft.com/office/drawing/2014/main" id="{39BDD92E-4933-BF20-2D94-D5D7CBA17150}"/>
              </a:ext>
              <a:ext uri="{C183D7F6-B498-43B3-948B-1728B52AA6E4}">
                <adec:decorative xmlns:adec="http://schemas.microsoft.com/office/drawing/2017/decorative" val="1"/>
              </a:ext>
            </a:extLst>
          </p:cNvPr>
          <p:cNvSpPr/>
          <p:nvPr/>
        </p:nvSpPr>
        <p:spPr bwMode="auto">
          <a:xfrm>
            <a:off x="2538534" y="5532080"/>
            <a:ext cx="2310985" cy="587755"/>
          </a:xfrm>
          <a:prstGeom prst="roundRect">
            <a:avLst>
              <a:gd name="adj" fmla="val 25391"/>
            </a:avLst>
          </a:prstGeom>
          <a:gradFill>
            <a:gsLst>
              <a:gs pos="100000">
                <a:srgbClr val="84A0DE"/>
              </a:gs>
              <a:gs pos="18000">
                <a:srgbClr val="0078D4"/>
              </a:gs>
            </a:gsLst>
            <a:lin ang="8100000" scaled="1"/>
          </a:gra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182880" bIns="0" numCol="1" spcCol="0" rtlCol="0" fromWordArt="0" anchor="t" anchorCtr="0" forceAA="0" compatLnSpc="1">
            <a:prstTxWarp prst="textNoShape">
              <a:avLst/>
            </a:prstTxWarp>
            <a:noAutofit/>
          </a:bodyPr>
          <a:lstStyle/>
          <a:p>
            <a:pPr marL="0" marR="0" lvl="0" indent="0" algn="r" defTabSz="914400"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w="3175">
                  <a:noFill/>
                </a:ln>
                <a:solidFill>
                  <a:prstClr val="black"/>
                </a:solidFill>
                <a:effectLst/>
                <a:uLnTx/>
                <a:uFillTx/>
                <a:latin typeface="Segoe UI Semibold"/>
                <a:ea typeface="+mn-ea"/>
                <a:cs typeface="Segoe UI" pitchFamily="34" charset="0"/>
              </a:rPr>
              <a:t>Generative AI</a:t>
            </a:r>
            <a:endParaRPr kumimoji="0" lang="en-AU" sz="1600" b="1" i="0" u="none" strike="noStrike" kern="1200" cap="none" spc="0" normalizeH="0" baseline="0" noProof="0">
              <a:ln w="3175">
                <a:noFill/>
              </a:ln>
              <a:solidFill>
                <a:prstClr val="black"/>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1533125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nodeType="withEffect">
                                  <p:stCondLst>
                                    <p:cond delay="3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grpId="0" nodeType="withEffect">
                                  <p:stCondLst>
                                    <p:cond delay="3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nodeType="withEffect">
                                  <p:stCondLst>
                                    <p:cond delay="6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10" presetClass="entr" presetSubtype="0" fill="hold" grpId="0" nodeType="withEffect">
                                  <p:stCondLst>
                                    <p:cond delay="60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nodeType="withEffect">
                                  <p:stCondLst>
                                    <p:cond delay="30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nodeType="withEffect">
                                  <p:stCondLst>
                                    <p:cond delay="60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nodeType="withEffect">
                                  <p:stCondLst>
                                    <p:cond delay="90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par>
                                <p:cTn id="41" presetID="10" presetClass="entr" presetSubtype="0" fill="hold" nodeType="withEffect">
                                  <p:stCondLst>
                                    <p:cond delay="90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par>
                                <p:cTn id="44" presetID="10" presetClass="entr" presetSubtype="0" fill="hold" grpId="0" nodeType="withEffect">
                                  <p:stCondLst>
                                    <p:cond delay="90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grpId="0" nodeType="withEffect">
                                  <p:stCondLst>
                                    <p:cond delay="90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7" grpId="0"/>
      <p:bldP spid="24" grpId="0"/>
      <p:bldP spid="31" grpId="0"/>
      <p:bldP spid="44" grpId="0"/>
      <p:bldP spid="4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 descr="A logo of OpenAI with there mission statement that reads ensure that artificial general intelligence (AGI) benefits humanity">
            <a:extLst>
              <a:ext uri="{FF2B5EF4-FFF2-40B4-BE49-F238E27FC236}">
                <a16:creationId xmlns:a16="http://schemas.microsoft.com/office/drawing/2014/main" id="{3409F7D8-8ECF-33CA-C7E1-BBB429FD8032}"/>
              </a:ext>
            </a:extLst>
          </p:cNvPr>
          <p:cNvGrpSpPr/>
          <p:nvPr/>
        </p:nvGrpSpPr>
        <p:grpSpPr>
          <a:xfrm>
            <a:off x="1823044" y="2527385"/>
            <a:ext cx="3267809" cy="2344062"/>
            <a:chOff x="2203537" y="1713643"/>
            <a:chExt cx="3267809" cy="2344062"/>
          </a:xfrm>
          <a:solidFill>
            <a:srgbClr val="7030A0"/>
          </a:solidFill>
        </p:grpSpPr>
        <p:pic>
          <p:nvPicPr>
            <p:cNvPr id="9" name="Picture 25" descr="Shape&#10;&#10;Description automatically generated with medium confidence">
              <a:extLst>
                <a:ext uri="{FF2B5EF4-FFF2-40B4-BE49-F238E27FC236}">
                  <a16:creationId xmlns:a16="http://schemas.microsoft.com/office/drawing/2014/main" id="{F446C7AF-61E2-5CD9-1603-126D794D8CC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03537" y="1713643"/>
              <a:ext cx="3267809" cy="1143733"/>
            </a:xfrm>
            <a:prstGeom prst="rect">
              <a:avLst/>
            </a:prstGeom>
            <a:grpFill/>
          </p:spPr>
        </p:pic>
        <p:sp>
          <p:nvSpPr>
            <p:cNvPr id="10" name="TextBox 26">
              <a:extLst>
                <a:ext uri="{FF2B5EF4-FFF2-40B4-BE49-F238E27FC236}">
                  <a16:creationId xmlns:a16="http://schemas.microsoft.com/office/drawing/2014/main" id="{ABBF8CAB-6730-25BD-2F2F-6F637F9BC07B}"/>
                </a:ext>
              </a:extLst>
            </p:cNvPr>
            <p:cNvSpPr txBox="1"/>
            <p:nvPr/>
          </p:nvSpPr>
          <p:spPr>
            <a:xfrm>
              <a:off x="2203538" y="2857376"/>
              <a:ext cx="3267808" cy="1200329"/>
            </a:xfrm>
            <a:prstGeom prst="rect">
              <a:avLst/>
            </a:prstGeom>
            <a:grp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Segoe UI "/>
                  <a:ea typeface="+mn-ea"/>
                  <a:cs typeface="+mn-cs"/>
                </a:rPr>
                <a:t>2015</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Segoe UI "/>
                  <a:ea typeface="+mn-ea"/>
                  <a:cs typeface="+mn-cs"/>
                </a:rPr>
                <a:t>Ensure that artificial general intelligence (AGI) benefits humanity</a:t>
              </a:r>
              <a:endParaRPr kumimoji="0" lang="en-US" sz="1800" b="0" i="1" u="none" strike="noStrike" kern="1200" cap="none" spc="0" normalizeH="0" baseline="0" noProof="0" dirty="0">
                <a:ln>
                  <a:noFill/>
                </a:ln>
                <a:solidFill>
                  <a:prstClr val="white"/>
                </a:solidFill>
                <a:effectLst/>
                <a:uLnTx/>
                <a:uFillTx/>
                <a:latin typeface="Segoe UI"/>
                <a:ea typeface="+mn-ea"/>
                <a:cs typeface="+mn-cs"/>
              </a:endParaRPr>
            </a:p>
          </p:txBody>
        </p:sp>
      </p:grpSp>
      <p:grpSp>
        <p:nvGrpSpPr>
          <p:cNvPr id="5" name="Group 2" descr="A logo of Microsoft with the mission statement that reads empower every person and organization on the planet to achieve more">
            <a:extLst>
              <a:ext uri="{FF2B5EF4-FFF2-40B4-BE49-F238E27FC236}">
                <a16:creationId xmlns:a16="http://schemas.microsoft.com/office/drawing/2014/main" id="{7BD383D2-D722-22D5-D790-5C32D5583E8F}"/>
              </a:ext>
            </a:extLst>
          </p:cNvPr>
          <p:cNvGrpSpPr/>
          <p:nvPr/>
        </p:nvGrpSpPr>
        <p:grpSpPr>
          <a:xfrm>
            <a:off x="6437001" y="2511235"/>
            <a:ext cx="3931955" cy="2376363"/>
            <a:chOff x="6117102" y="1475679"/>
            <a:chExt cx="3931955" cy="2376363"/>
          </a:xfrm>
          <a:solidFill>
            <a:schemeClr val="tx2">
              <a:lumMod val="75000"/>
              <a:lumOff val="25000"/>
            </a:schemeClr>
          </a:solidFill>
        </p:grpSpPr>
        <p:pic>
          <p:nvPicPr>
            <p:cNvPr id="7" name="Picture 7" descr="Logo&#10;&#10;Description automatically generated">
              <a:extLst>
                <a:ext uri="{FF2B5EF4-FFF2-40B4-BE49-F238E27FC236}">
                  <a16:creationId xmlns:a16="http://schemas.microsoft.com/office/drawing/2014/main" id="{141AB693-C640-FCD9-89C6-00791E6DF6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7102" y="1475679"/>
              <a:ext cx="3931955" cy="1762331"/>
            </a:xfrm>
            <a:prstGeom prst="rect">
              <a:avLst/>
            </a:prstGeom>
            <a:grpFill/>
          </p:spPr>
        </p:pic>
        <p:sp>
          <p:nvSpPr>
            <p:cNvPr id="8" name="TextBox 11">
              <a:extLst>
                <a:ext uri="{FF2B5EF4-FFF2-40B4-BE49-F238E27FC236}">
                  <a16:creationId xmlns:a16="http://schemas.microsoft.com/office/drawing/2014/main" id="{6BF419F4-2AE1-BF48-9C7B-4DCCB2A08CED}"/>
                </a:ext>
              </a:extLst>
            </p:cNvPr>
            <p:cNvSpPr txBox="1"/>
            <p:nvPr/>
          </p:nvSpPr>
          <p:spPr>
            <a:xfrm>
              <a:off x="6117102" y="2928712"/>
              <a:ext cx="3931955" cy="923330"/>
            </a:xfrm>
            <a:prstGeom prst="rect">
              <a:avLst/>
            </a:prstGeom>
            <a:grp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white"/>
                  </a:solidFill>
                  <a:effectLst/>
                  <a:uLnTx/>
                  <a:uFillTx/>
                  <a:latin typeface="Segoe UI "/>
                  <a:ea typeface="+mn-ea"/>
                  <a:cs typeface="+mn-cs"/>
                </a:rPr>
                <a:t>Empower every person and organization on the planet to achieve more</a:t>
              </a:r>
              <a:endParaRPr kumimoji="0" lang="en-US" sz="1800" b="0" i="1" u="none" strike="noStrike" kern="1200" cap="none" spc="0" normalizeH="0" baseline="0" noProof="0">
                <a:ln>
                  <a:noFill/>
                </a:ln>
                <a:solidFill>
                  <a:prstClr val="white"/>
                </a:solidFill>
                <a:effectLst/>
                <a:uLnTx/>
                <a:uFillTx/>
                <a:latin typeface="Segoe UI"/>
                <a:ea typeface="+mn-ea"/>
                <a:cs typeface="+mn-cs"/>
              </a:endParaRPr>
            </a:p>
          </p:txBody>
        </p:sp>
      </p:grpSp>
      <p:sp>
        <p:nvSpPr>
          <p:cNvPr id="6" name="Cross 3">
            <a:extLst>
              <a:ext uri="{FF2B5EF4-FFF2-40B4-BE49-F238E27FC236}">
                <a16:creationId xmlns:a16="http://schemas.microsoft.com/office/drawing/2014/main" id="{EF6B56B9-AE7D-E012-9E79-4C6EBE74D751}"/>
              </a:ext>
              <a:ext uri="{C183D7F6-B498-43B3-948B-1728B52AA6E4}">
                <adec:decorative xmlns:adec="http://schemas.microsoft.com/office/drawing/2017/decorative" val="1"/>
              </a:ext>
            </a:extLst>
          </p:cNvPr>
          <p:cNvSpPr/>
          <p:nvPr/>
        </p:nvSpPr>
        <p:spPr bwMode="auto">
          <a:xfrm>
            <a:off x="5520735" y="3453446"/>
            <a:ext cx="486383" cy="491941"/>
          </a:xfrm>
          <a:prstGeom prst="plus">
            <a:avLst>
              <a:gd name="adj" fmla="val 37000"/>
            </a:avLst>
          </a:pr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400" b="0" i="0" u="none" strike="noStrike" kern="0" cap="none" spc="0" normalizeH="0" baseline="0" noProof="0" err="1">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
        <p:nvSpPr>
          <p:cNvPr id="11" name="Title 12">
            <a:extLst>
              <a:ext uri="{FF2B5EF4-FFF2-40B4-BE49-F238E27FC236}">
                <a16:creationId xmlns:a16="http://schemas.microsoft.com/office/drawing/2014/main" id="{9AA45643-B180-C4D0-1802-CE11E073FA86}"/>
              </a:ext>
              <a:ext uri="{C183D7F6-B498-43B3-948B-1728B52AA6E4}">
                <adec:decorative xmlns:adec="http://schemas.microsoft.com/office/drawing/2017/decorative" val="1"/>
              </a:ext>
            </a:extLst>
          </p:cNvPr>
          <p:cNvSpPr txBox="1">
            <a:spLocks/>
          </p:cNvSpPr>
          <p:nvPr/>
        </p:nvSpPr>
        <p:spPr>
          <a:xfrm>
            <a:off x="547828" y="155889"/>
            <a:ext cx="11018520" cy="609398"/>
          </a:xfrm>
          <a:prstGeom prst="rect">
            <a:avLst/>
          </a:prstGeom>
        </p:spPr>
        <p:txBody>
          <a:bodyPr vert="horz" wrap="square" lIns="0" tIns="0" rIns="0" bIns="0" rtlCol="0" anchor="b">
            <a:spAutoFit/>
          </a:bodyPr>
          <a:lstStyle>
            <a:lvl1pPr algn="l" defTabSz="914400" rtl="0" eaLnBrk="1" latinLnBrk="0" hangingPunct="1">
              <a:lnSpc>
                <a:spcPct val="90000"/>
              </a:lnSpc>
              <a:spcBef>
                <a:spcPct val="0"/>
              </a:spcBef>
              <a:buNone/>
              <a:defRPr sz="4400" kern="1200">
                <a:solidFill>
                  <a:srgbClr val="4D2050"/>
                </a:solidFill>
                <a:latin typeface="Segoe UI Black" panose="020B0A02040204020203" pitchFamily="34" charset="0"/>
                <a:ea typeface="Segoe UI Black" panose="020B0A02040204020203" pitchFamily="34" charset="0"/>
                <a:cs typeface="+mj-cs"/>
              </a:defRPr>
            </a:lvl1pPr>
          </a:lstStyle>
          <a:p>
            <a:pPr algn="ctr"/>
            <a:r>
              <a:rPr lang="fr-FR" dirty="0"/>
              <a:t>Partenariat entre Microsoft et </a:t>
            </a:r>
            <a:r>
              <a:rPr lang="fr-FR" dirty="0" err="1"/>
              <a:t>OpenAI</a:t>
            </a:r>
            <a:endParaRPr lang="en-US" dirty="0"/>
          </a:p>
        </p:txBody>
      </p:sp>
      <p:grpSp>
        <p:nvGrpSpPr>
          <p:cNvPr id="12" name="Groupe 11">
            <a:extLst>
              <a:ext uri="{FF2B5EF4-FFF2-40B4-BE49-F238E27FC236}">
                <a16:creationId xmlns:a16="http://schemas.microsoft.com/office/drawing/2014/main" id="{E9F09752-FFDA-BEB4-0C48-56FD1D92A053}"/>
              </a:ext>
            </a:extLst>
          </p:cNvPr>
          <p:cNvGrpSpPr/>
          <p:nvPr/>
        </p:nvGrpSpPr>
        <p:grpSpPr>
          <a:xfrm>
            <a:off x="625652" y="5710216"/>
            <a:ext cx="10940696" cy="988800"/>
            <a:chOff x="666087" y="5286322"/>
            <a:chExt cx="10940696" cy="988800"/>
          </a:xfrm>
        </p:grpSpPr>
        <p:grpSp>
          <p:nvGrpSpPr>
            <p:cNvPr id="13" name="Groupe 12">
              <a:extLst>
                <a:ext uri="{FF2B5EF4-FFF2-40B4-BE49-F238E27FC236}">
                  <a16:creationId xmlns:a16="http://schemas.microsoft.com/office/drawing/2014/main" id="{F2C6BC4F-4EE2-FBA2-79FB-AFF5064726D9}"/>
                </a:ext>
              </a:extLst>
            </p:cNvPr>
            <p:cNvGrpSpPr/>
            <p:nvPr/>
          </p:nvGrpSpPr>
          <p:grpSpPr>
            <a:xfrm>
              <a:off x="666087" y="5286322"/>
              <a:ext cx="2177696" cy="988800"/>
              <a:chOff x="666087" y="5286322"/>
              <a:chExt cx="2177696" cy="988800"/>
            </a:xfrm>
          </p:grpSpPr>
          <p:sp>
            <p:nvSpPr>
              <p:cNvPr id="29" name="Rectangle: Rounded Corners 14">
                <a:extLst>
                  <a:ext uri="{FF2B5EF4-FFF2-40B4-BE49-F238E27FC236}">
                    <a16:creationId xmlns:a16="http://schemas.microsoft.com/office/drawing/2014/main" id="{D546E2A9-24E1-10F3-1A2F-DACF12675D32}"/>
                  </a:ext>
                  <a:ext uri="{C183D7F6-B498-43B3-948B-1728B52AA6E4}">
                    <adec:decorative xmlns:adec="http://schemas.microsoft.com/office/drawing/2017/decorative" val="0"/>
                  </a:ext>
                </a:extLst>
              </p:cNvPr>
              <p:cNvSpPr/>
              <p:nvPr/>
            </p:nvSpPr>
            <p:spPr bwMode="auto">
              <a:xfrm>
                <a:off x="666087" y="5286322"/>
                <a:ext cx="2177696" cy="494400"/>
              </a:xfrm>
              <a:prstGeom prst="roundRect">
                <a:avLst>
                  <a:gd name="adj" fmla="val 7485"/>
                </a:avLst>
              </a:prstGeom>
              <a:solidFill>
                <a:srgbClr val="020C3A"/>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rPr>
                  <a:t>GPT-3.5 and GPT-4</a:t>
                </a:r>
              </a:p>
            </p:txBody>
          </p:sp>
          <p:grpSp>
            <p:nvGrpSpPr>
              <p:cNvPr id="30" name="Group 27" descr="Response&#10;We serve up smiles with every scoop!">
                <a:extLst>
                  <a:ext uri="{FF2B5EF4-FFF2-40B4-BE49-F238E27FC236}">
                    <a16:creationId xmlns:a16="http://schemas.microsoft.com/office/drawing/2014/main" id="{E73FEDA8-116A-3EC0-EF02-2CEB8FEE01F2}"/>
                  </a:ext>
                </a:extLst>
              </p:cNvPr>
              <p:cNvGrpSpPr/>
              <p:nvPr/>
            </p:nvGrpSpPr>
            <p:grpSpPr>
              <a:xfrm>
                <a:off x="666087" y="5780722"/>
                <a:ext cx="2177696" cy="494400"/>
                <a:chOff x="581593" y="3254043"/>
                <a:chExt cx="3635565" cy="885137"/>
              </a:xfrm>
              <a:solidFill>
                <a:srgbClr val="020C3A"/>
              </a:solidFill>
            </p:grpSpPr>
            <p:sp>
              <p:nvSpPr>
                <p:cNvPr id="31" name="Rounded Rectangle 13">
                  <a:extLst>
                    <a:ext uri="{FF2B5EF4-FFF2-40B4-BE49-F238E27FC236}">
                      <a16:creationId xmlns:a16="http://schemas.microsoft.com/office/drawing/2014/main" id="{557BF357-164A-DAAE-BBF0-246C172AD2A1}"/>
                    </a:ext>
                  </a:extLst>
                </p:cNvPr>
                <p:cNvSpPr/>
                <p:nvPr/>
              </p:nvSpPr>
              <p:spPr bwMode="auto">
                <a:xfrm>
                  <a:off x="581593" y="3254043"/>
                  <a:ext cx="3635565" cy="885137"/>
                </a:xfrm>
                <a:prstGeom prst="roundRect">
                  <a:avLst>
                    <a:gd name="adj" fmla="val 3153"/>
                  </a:avLst>
                </a:prstGeom>
                <a:grp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2" name="Text Placeholder 4">
                  <a:extLst>
                    <a:ext uri="{FF2B5EF4-FFF2-40B4-BE49-F238E27FC236}">
                      <a16:creationId xmlns:a16="http://schemas.microsoft.com/office/drawing/2014/main" id="{5E7EFB05-CD28-D319-DE04-CF78EA07AD1F}"/>
                    </a:ext>
                  </a:extLst>
                </p:cNvPr>
                <p:cNvSpPr txBox="1">
                  <a:spLocks/>
                </p:cNvSpPr>
                <p:nvPr/>
              </p:nvSpPr>
              <p:spPr>
                <a:xfrm>
                  <a:off x="700782" y="3528788"/>
                  <a:ext cx="3397187" cy="385715"/>
                </a:xfrm>
                <a:prstGeom prst="rect">
                  <a:avLst/>
                </a:prstGeom>
                <a:grpFill/>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Language</a:t>
                  </a:r>
                  <a:endPar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grpSp>
        <p:grpSp>
          <p:nvGrpSpPr>
            <p:cNvPr id="14" name="Groupe 13">
              <a:extLst>
                <a:ext uri="{FF2B5EF4-FFF2-40B4-BE49-F238E27FC236}">
                  <a16:creationId xmlns:a16="http://schemas.microsoft.com/office/drawing/2014/main" id="{364A0A5C-1CDF-9FF7-9174-47081CA1849B}"/>
                </a:ext>
              </a:extLst>
            </p:cNvPr>
            <p:cNvGrpSpPr/>
            <p:nvPr/>
          </p:nvGrpSpPr>
          <p:grpSpPr>
            <a:xfrm>
              <a:off x="3587087" y="5286322"/>
              <a:ext cx="2177696" cy="988800"/>
              <a:chOff x="3529620" y="5286322"/>
              <a:chExt cx="2177696" cy="988800"/>
            </a:xfrm>
          </p:grpSpPr>
          <p:sp>
            <p:nvSpPr>
              <p:cNvPr id="25" name="Rectangle: Rounded Corners 22">
                <a:extLst>
                  <a:ext uri="{FF2B5EF4-FFF2-40B4-BE49-F238E27FC236}">
                    <a16:creationId xmlns:a16="http://schemas.microsoft.com/office/drawing/2014/main" id="{7FBFF5B4-51A8-B4C1-D302-7041528B15DD}"/>
                  </a:ext>
                  <a:ext uri="{C183D7F6-B498-43B3-948B-1728B52AA6E4}">
                    <adec:decorative xmlns:adec="http://schemas.microsoft.com/office/drawing/2017/decorative" val="0"/>
                  </a:ext>
                </a:extLst>
              </p:cNvPr>
              <p:cNvSpPr/>
              <p:nvPr/>
            </p:nvSpPr>
            <p:spPr bwMode="auto">
              <a:xfrm>
                <a:off x="3529620" y="5286322"/>
                <a:ext cx="2177696" cy="494400"/>
              </a:xfrm>
              <a:prstGeom prst="roundRect">
                <a:avLst>
                  <a:gd name="adj" fmla="val 7485"/>
                </a:avLst>
              </a:prstGeom>
              <a:solidFill>
                <a:srgbClr val="020C3A"/>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err="1">
                    <a:ln>
                      <a:noFill/>
                    </a:ln>
                    <a:solidFill>
                      <a:srgbClr val="FFFFFF"/>
                    </a:solidFill>
                    <a:effectLst/>
                    <a:uLnTx/>
                    <a:uFillTx/>
                    <a:latin typeface="Segoe UI Semibold"/>
                    <a:ea typeface="+mn-ea"/>
                    <a:cs typeface="Segoe UI" pitchFamily="34" charset="0"/>
                  </a:rPr>
                  <a:t>ChatGPT</a:t>
                </a:r>
                <a:endPar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26" name="Group 30" descr="Response&#10;We serve up smiles with every scoop!">
                <a:extLst>
                  <a:ext uri="{FF2B5EF4-FFF2-40B4-BE49-F238E27FC236}">
                    <a16:creationId xmlns:a16="http://schemas.microsoft.com/office/drawing/2014/main" id="{9F83BD33-6E43-FC3F-4304-14E3DD3AB67B}"/>
                  </a:ext>
                </a:extLst>
              </p:cNvPr>
              <p:cNvGrpSpPr/>
              <p:nvPr/>
            </p:nvGrpSpPr>
            <p:grpSpPr>
              <a:xfrm>
                <a:off x="3529620" y="5780722"/>
                <a:ext cx="2177696" cy="494400"/>
                <a:chOff x="581593" y="3254043"/>
                <a:chExt cx="3635565" cy="885137"/>
              </a:xfrm>
              <a:solidFill>
                <a:srgbClr val="020C3A"/>
              </a:solidFill>
            </p:grpSpPr>
            <p:sp>
              <p:nvSpPr>
                <p:cNvPr id="27" name="Rounded Rectangle 13">
                  <a:extLst>
                    <a:ext uri="{FF2B5EF4-FFF2-40B4-BE49-F238E27FC236}">
                      <a16:creationId xmlns:a16="http://schemas.microsoft.com/office/drawing/2014/main" id="{91792FE8-CDE0-5B4A-9EDB-F514BCA91DCE}"/>
                    </a:ext>
                  </a:extLst>
                </p:cNvPr>
                <p:cNvSpPr/>
                <p:nvPr/>
              </p:nvSpPr>
              <p:spPr bwMode="auto">
                <a:xfrm>
                  <a:off x="581593" y="3254043"/>
                  <a:ext cx="3635565" cy="885137"/>
                </a:xfrm>
                <a:prstGeom prst="roundRect">
                  <a:avLst>
                    <a:gd name="adj" fmla="val 3153"/>
                  </a:avLst>
                </a:prstGeom>
                <a:grp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8" name="Text Placeholder 4">
                  <a:extLst>
                    <a:ext uri="{FF2B5EF4-FFF2-40B4-BE49-F238E27FC236}">
                      <a16:creationId xmlns:a16="http://schemas.microsoft.com/office/drawing/2014/main" id="{A08E5E35-A2A0-A3A2-E916-F6BB498E4064}"/>
                    </a:ext>
                  </a:extLst>
                </p:cNvPr>
                <p:cNvSpPr txBox="1">
                  <a:spLocks/>
                </p:cNvSpPr>
                <p:nvPr/>
              </p:nvSpPr>
              <p:spPr>
                <a:xfrm>
                  <a:off x="700782" y="3503754"/>
                  <a:ext cx="3397187" cy="385715"/>
                </a:xfrm>
                <a:prstGeom prst="rect">
                  <a:avLst/>
                </a:prstGeom>
                <a:grpFill/>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Conversation</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grpSp>
        <p:grpSp>
          <p:nvGrpSpPr>
            <p:cNvPr id="15" name="Groupe 14">
              <a:extLst>
                <a:ext uri="{FF2B5EF4-FFF2-40B4-BE49-F238E27FC236}">
                  <a16:creationId xmlns:a16="http://schemas.microsoft.com/office/drawing/2014/main" id="{1E149B8C-935F-C3D5-F3D3-5684B66EFFB8}"/>
                </a:ext>
              </a:extLst>
            </p:cNvPr>
            <p:cNvGrpSpPr/>
            <p:nvPr/>
          </p:nvGrpSpPr>
          <p:grpSpPr>
            <a:xfrm>
              <a:off x="6508087" y="5286322"/>
              <a:ext cx="2177696" cy="988800"/>
              <a:chOff x="6565554" y="5286322"/>
              <a:chExt cx="2177696" cy="988800"/>
            </a:xfrm>
          </p:grpSpPr>
          <p:sp>
            <p:nvSpPr>
              <p:cNvPr id="21" name="Rectangle: Rounded Corners 23">
                <a:extLst>
                  <a:ext uri="{FF2B5EF4-FFF2-40B4-BE49-F238E27FC236}">
                    <a16:creationId xmlns:a16="http://schemas.microsoft.com/office/drawing/2014/main" id="{94E31BDE-F0A8-2442-5ADE-C9C9C9AE019B}"/>
                  </a:ext>
                  <a:ext uri="{C183D7F6-B498-43B3-948B-1728B52AA6E4}">
                    <adec:decorative xmlns:adec="http://schemas.microsoft.com/office/drawing/2017/decorative" val="0"/>
                  </a:ext>
                </a:extLst>
              </p:cNvPr>
              <p:cNvSpPr/>
              <p:nvPr/>
            </p:nvSpPr>
            <p:spPr bwMode="auto">
              <a:xfrm>
                <a:off x="6565554" y="5286322"/>
                <a:ext cx="2177696" cy="494400"/>
              </a:xfrm>
              <a:prstGeom prst="roundRect">
                <a:avLst>
                  <a:gd name="adj" fmla="val 6173"/>
                </a:avLst>
              </a:prstGeom>
              <a:solidFill>
                <a:srgbClr val="020C3A"/>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rPr>
                  <a:t>Codex</a:t>
                </a:r>
              </a:p>
            </p:txBody>
          </p:sp>
          <p:grpSp>
            <p:nvGrpSpPr>
              <p:cNvPr id="22" name="Group 33" descr="Response&#10;We serve up smiles with every scoop!">
                <a:extLst>
                  <a:ext uri="{FF2B5EF4-FFF2-40B4-BE49-F238E27FC236}">
                    <a16:creationId xmlns:a16="http://schemas.microsoft.com/office/drawing/2014/main" id="{6D3B53BE-1D73-B348-396E-E67CDCA45FC3}"/>
                  </a:ext>
                </a:extLst>
              </p:cNvPr>
              <p:cNvGrpSpPr/>
              <p:nvPr/>
            </p:nvGrpSpPr>
            <p:grpSpPr>
              <a:xfrm>
                <a:off x="6565554" y="5780722"/>
                <a:ext cx="2177696" cy="494400"/>
                <a:chOff x="581593" y="3254043"/>
                <a:chExt cx="3635565" cy="885137"/>
              </a:xfrm>
              <a:solidFill>
                <a:srgbClr val="020C3A"/>
              </a:solidFill>
            </p:grpSpPr>
            <p:sp>
              <p:nvSpPr>
                <p:cNvPr id="23" name="Rounded Rectangle 13">
                  <a:extLst>
                    <a:ext uri="{FF2B5EF4-FFF2-40B4-BE49-F238E27FC236}">
                      <a16:creationId xmlns:a16="http://schemas.microsoft.com/office/drawing/2014/main" id="{101A61A7-DF53-3C13-3B34-44FC985CF38F}"/>
                    </a:ext>
                  </a:extLst>
                </p:cNvPr>
                <p:cNvSpPr/>
                <p:nvPr/>
              </p:nvSpPr>
              <p:spPr bwMode="auto">
                <a:xfrm>
                  <a:off x="581593" y="3254043"/>
                  <a:ext cx="3635565" cy="885137"/>
                </a:xfrm>
                <a:prstGeom prst="roundRect">
                  <a:avLst>
                    <a:gd name="adj" fmla="val 3153"/>
                  </a:avLst>
                </a:prstGeom>
                <a:grp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4" name="Text Placeholder 4">
                  <a:extLst>
                    <a:ext uri="{FF2B5EF4-FFF2-40B4-BE49-F238E27FC236}">
                      <a16:creationId xmlns:a16="http://schemas.microsoft.com/office/drawing/2014/main" id="{3C59AD68-C8F7-21CB-140D-5305A9D4F429}"/>
                    </a:ext>
                  </a:extLst>
                </p:cNvPr>
                <p:cNvSpPr txBox="1">
                  <a:spLocks/>
                </p:cNvSpPr>
                <p:nvPr/>
              </p:nvSpPr>
              <p:spPr>
                <a:xfrm>
                  <a:off x="700782" y="3503754"/>
                  <a:ext cx="3397187" cy="385715"/>
                </a:xfrm>
                <a:prstGeom prst="rect">
                  <a:avLst/>
                </a:prstGeom>
                <a:grpFill/>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Code</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grpSp>
        <p:grpSp>
          <p:nvGrpSpPr>
            <p:cNvPr id="16" name="Groupe 15">
              <a:extLst>
                <a:ext uri="{FF2B5EF4-FFF2-40B4-BE49-F238E27FC236}">
                  <a16:creationId xmlns:a16="http://schemas.microsoft.com/office/drawing/2014/main" id="{16C6208E-BE9C-568B-EAA6-B07985BA81BF}"/>
                </a:ext>
              </a:extLst>
            </p:cNvPr>
            <p:cNvGrpSpPr/>
            <p:nvPr/>
          </p:nvGrpSpPr>
          <p:grpSpPr>
            <a:xfrm>
              <a:off x="9429087" y="5286322"/>
              <a:ext cx="2177696" cy="988800"/>
              <a:chOff x="9429087" y="5286322"/>
              <a:chExt cx="2177696" cy="988800"/>
            </a:xfrm>
          </p:grpSpPr>
          <p:sp>
            <p:nvSpPr>
              <p:cNvPr id="17" name="Rectangle: Rounded Corners 24">
                <a:extLst>
                  <a:ext uri="{FF2B5EF4-FFF2-40B4-BE49-F238E27FC236}">
                    <a16:creationId xmlns:a16="http://schemas.microsoft.com/office/drawing/2014/main" id="{199D7A00-79F4-CE84-8056-75C4E49245EB}"/>
                  </a:ext>
                  <a:ext uri="{C183D7F6-B498-43B3-948B-1728B52AA6E4}">
                    <adec:decorative xmlns:adec="http://schemas.microsoft.com/office/drawing/2017/decorative" val="0"/>
                  </a:ext>
                </a:extLst>
              </p:cNvPr>
              <p:cNvSpPr/>
              <p:nvPr/>
            </p:nvSpPr>
            <p:spPr bwMode="auto">
              <a:xfrm>
                <a:off x="9429087" y="5286322"/>
                <a:ext cx="2177696" cy="494400"/>
              </a:xfrm>
              <a:prstGeom prst="roundRect">
                <a:avLst>
                  <a:gd name="adj" fmla="val 7485"/>
                </a:avLst>
              </a:prstGeom>
              <a:solidFill>
                <a:srgbClr val="020C3A"/>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Segoe UI" pitchFamily="34" charset="0"/>
                  </a:rPr>
                  <a:t>DALL·E 3</a:t>
                </a:r>
              </a:p>
            </p:txBody>
          </p:sp>
          <p:grpSp>
            <p:nvGrpSpPr>
              <p:cNvPr id="18" name="Group 36" descr="Response&#10;We serve up smiles with every scoop!">
                <a:extLst>
                  <a:ext uri="{FF2B5EF4-FFF2-40B4-BE49-F238E27FC236}">
                    <a16:creationId xmlns:a16="http://schemas.microsoft.com/office/drawing/2014/main" id="{18D1ABF0-09C9-4937-5D6C-494CABF62724}"/>
                  </a:ext>
                </a:extLst>
              </p:cNvPr>
              <p:cNvGrpSpPr/>
              <p:nvPr/>
            </p:nvGrpSpPr>
            <p:grpSpPr>
              <a:xfrm>
                <a:off x="9429087" y="5780722"/>
                <a:ext cx="2177696" cy="494400"/>
                <a:chOff x="581593" y="3254043"/>
                <a:chExt cx="3635565" cy="885137"/>
              </a:xfrm>
              <a:solidFill>
                <a:srgbClr val="020C3A"/>
              </a:solidFill>
            </p:grpSpPr>
            <p:sp>
              <p:nvSpPr>
                <p:cNvPr id="19" name="Rounded Rectangle 13">
                  <a:extLst>
                    <a:ext uri="{FF2B5EF4-FFF2-40B4-BE49-F238E27FC236}">
                      <a16:creationId xmlns:a16="http://schemas.microsoft.com/office/drawing/2014/main" id="{EE055735-2B10-1778-1B06-EBF7DF7BFAEE}"/>
                    </a:ext>
                  </a:extLst>
                </p:cNvPr>
                <p:cNvSpPr/>
                <p:nvPr/>
              </p:nvSpPr>
              <p:spPr bwMode="auto">
                <a:xfrm>
                  <a:off x="581593" y="3254043"/>
                  <a:ext cx="3635565" cy="885137"/>
                </a:xfrm>
                <a:prstGeom prst="roundRect">
                  <a:avLst>
                    <a:gd name="adj" fmla="val 3153"/>
                  </a:avLst>
                </a:prstGeom>
                <a:grp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0" name="Text Placeholder 4">
                  <a:extLst>
                    <a:ext uri="{FF2B5EF4-FFF2-40B4-BE49-F238E27FC236}">
                      <a16:creationId xmlns:a16="http://schemas.microsoft.com/office/drawing/2014/main" id="{84CB9028-868B-7D73-CFFB-C2232753C1B7}"/>
                    </a:ext>
                  </a:extLst>
                </p:cNvPr>
                <p:cNvSpPr txBox="1">
                  <a:spLocks/>
                </p:cNvSpPr>
                <p:nvPr/>
              </p:nvSpPr>
              <p:spPr>
                <a:xfrm>
                  <a:off x="700782" y="3503754"/>
                  <a:ext cx="3397187" cy="385715"/>
                </a:xfrm>
                <a:prstGeom prst="rect">
                  <a:avLst/>
                </a:prstGeom>
                <a:grpFill/>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Images</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grpSp>
      </p:grpSp>
      <p:cxnSp>
        <p:nvCxnSpPr>
          <p:cNvPr id="33" name="Straight Connector 39">
            <a:extLst>
              <a:ext uri="{FF2B5EF4-FFF2-40B4-BE49-F238E27FC236}">
                <a16:creationId xmlns:a16="http://schemas.microsoft.com/office/drawing/2014/main" id="{D0CA4799-96C5-4073-4A5C-3D4B10FCC0BE}"/>
              </a:ext>
              <a:ext uri="{C183D7F6-B498-43B3-948B-1728B52AA6E4}">
                <adec:decorative xmlns:adec="http://schemas.microsoft.com/office/drawing/2017/decorative" val="1"/>
              </a:ext>
            </a:extLst>
          </p:cNvPr>
          <p:cNvCxnSpPr>
            <a:cxnSpLocks/>
          </p:cNvCxnSpPr>
          <p:nvPr/>
        </p:nvCxnSpPr>
        <p:spPr>
          <a:xfrm>
            <a:off x="3822971" y="5298907"/>
            <a:ext cx="454605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D0A50B15-8D64-CBF4-5184-34256E44B84B}"/>
              </a:ext>
            </a:extLst>
          </p:cNvPr>
          <p:cNvSpPr/>
          <p:nvPr/>
        </p:nvSpPr>
        <p:spPr>
          <a:xfrm>
            <a:off x="5042736" y="1176596"/>
            <a:ext cx="1665841"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5400" b="1" i="0" u="none" strike="noStrike" kern="1200" cap="none" spc="0" normalizeH="0" baseline="0" noProof="0" dirty="0">
                <a:ln w="9525">
                  <a:solidFill>
                    <a:prstClr val="white"/>
                  </a:solidFill>
                  <a:prstDash val="solid"/>
                </a:ln>
                <a:solidFill>
                  <a:srgbClr val="A02B93"/>
                </a:solidFill>
                <a:effectLst>
                  <a:outerShdw blurRad="12700" dist="38100" dir="2700000" algn="tl" rotWithShape="0">
                    <a:srgbClr val="A02B93">
                      <a:lumMod val="60000"/>
                      <a:lumOff val="40000"/>
                    </a:srgbClr>
                  </a:outerShdw>
                </a:effectLst>
                <a:uLnTx/>
                <a:uFillTx/>
                <a:latin typeface="Aptos" panose="02110004020202020204"/>
                <a:ea typeface="+mn-ea"/>
                <a:cs typeface="+mn-cs"/>
              </a:rPr>
              <a:t>2019</a:t>
            </a:r>
          </a:p>
        </p:txBody>
      </p:sp>
    </p:spTree>
    <p:extLst>
      <p:ext uri="{BB962C8B-B14F-4D97-AF65-F5344CB8AC3E}">
        <p14:creationId xmlns:p14="http://schemas.microsoft.com/office/powerpoint/2010/main" val="21857154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500"/>
                                        <p:tgtEl>
                                          <p:spTgt spid="34"/>
                                        </p:tgtEl>
                                      </p:cBhvr>
                                    </p:animEffect>
                                  </p:childTnLst>
                                </p:cTn>
                              </p:par>
                              <p:par>
                                <p:cTn id="8" presetID="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0-#ppt_w/2"/>
                                          </p:val>
                                        </p:tav>
                                        <p:tav tm="100000">
                                          <p:val>
                                            <p:strVal val="#ppt_x"/>
                                          </p:val>
                                        </p:tav>
                                      </p:tavLst>
                                    </p:anim>
                                    <p:anim calcmode="lin" valueType="num">
                                      <p:cBhvr additive="base">
                                        <p:cTn id="11" dur="500" fill="hold"/>
                                        <p:tgtEl>
                                          <p:spTgt spid="4"/>
                                        </p:tgtEl>
                                        <p:attrNameLst>
                                          <p:attrName>ppt_y</p:attrName>
                                        </p:attrNameLst>
                                      </p:cBhvr>
                                      <p:tavLst>
                                        <p:tav tm="0">
                                          <p:val>
                                            <p:strVal val="#ppt_y"/>
                                          </p:val>
                                        </p:tav>
                                        <p:tav tm="100000">
                                          <p:val>
                                            <p:strVal val="#ppt_y"/>
                                          </p:val>
                                        </p:tav>
                                      </p:tavLst>
                                    </p:anim>
                                  </p:childTnLst>
                                </p:cTn>
                              </p:par>
                              <p:par>
                                <p:cTn id="12" presetID="2" presetClass="entr" presetSubtype="2"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1+#ppt_w/2"/>
                                          </p:val>
                                        </p:tav>
                                        <p:tav tm="100000">
                                          <p:val>
                                            <p:strVal val="#ppt_x"/>
                                          </p:val>
                                        </p:tav>
                                      </p:tavLst>
                                    </p:anim>
                                    <p:anim calcmode="lin" valueType="num">
                                      <p:cBhvr additive="base">
                                        <p:cTn id="15" dur="500" fill="hold"/>
                                        <p:tgtEl>
                                          <p:spTgt spid="5"/>
                                        </p:tgtEl>
                                        <p:attrNameLst>
                                          <p:attrName>ppt_y</p:attrName>
                                        </p:attrNameLst>
                                      </p:cBhvr>
                                      <p:tavLst>
                                        <p:tav tm="0">
                                          <p:val>
                                            <p:strVal val="#ppt_y"/>
                                          </p:val>
                                        </p:tav>
                                        <p:tav tm="100000">
                                          <p:val>
                                            <p:strVal val="#ppt_y"/>
                                          </p:val>
                                        </p:tav>
                                      </p:tavLst>
                                    </p:anim>
                                  </p:childTnLst>
                                </p:cTn>
                              </p:par>
                            </p:childTnLst>
                          </p:cTn>
                        </p:par>
                        <p:par>
                          <p:cTn id="16" fill="hold">
                            <p:stCondLst>
                              <p:cond delay="500"/>
                            </p:stCondLst>
                            <p:childTnLst>
                              <p:par>
                                <p:cTn id="17" presetID="53" presetClass="entr" presetSubtype="16"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par>
                          <p:cTn id="26" fill="hold">
                            <p:stCondLst>
                              <p:cond delay="1500"/>
                            </p:stCondLst>
                            <p:childTnLst>
                              <p:par>
                                <p:cTn id="27" presetID="42" presetClass="entr" presetSubtype="0"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anim calcmode="lin" valueType="num">
                                      <p:cBhvr>
                                        <p:cTn id="30" dur="1000" fill="hold"/>
                                        <p:tgtEl>
                                          <p:spTgt spid="12"/>
                                        </p:tgtEl>
                                        <p:attrNameLst>
                                          <p:attrName>ppt_x</p:attrName>
                                        </p:attrNameLst>
                                      </p:cBhvr>
                                      <p:tavLst>
                                        <p:tav tm="0">
                                          <p:val>
                                            <p:strVal val="#ppt_x"/>
                                          </p:val>
                                        </p:tav>
                                        <p:tav tm="100000">
                                          <p:val>
                                            <p:strVal val="#ppt_x"/>
                                          </p:val>
                                        </p:tav>
                                      </p:tavLst>
                                    </p:anim>
                                    <p:anim calcmode="lin" valueType="num">
                                      <p:cBhvr>
                                        <p:cTn id="3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5457AB-32BF-CCD3-79C8-BECE2879B6A9}"/>
              </a:ext>
            </a:extLst>
          </p:cNvPr>
          <p:cNvSpPr>
            <a:spLocks noGrp="1"/>
          </p:cNvSpPr>
          <p:nvPr>
            <p:ph type="title"/>
          </p:nvPr>
        </p:nvSpPr>
        <p:spPr>
          <a:xfrm>
            <a:off x="588263" y="457200"/>
            <a:ext cx="11018520" cy="492443"/>
          </a:xfrm>
        </p:spPr>
        <p:txBody>
          <a:bodyPr>
            <a:normAutofit fontScale="90000"/>
          </a:bodyPr>
          <a:lstStyle/>
          <a:p>
            <a:r>
              <a:rPr lang="fr-FR" sz="3200" kern="0" dirty="0">
                <a:gradFill flip="none" rotWithShape="1">
                  <a:gsLst>
                    <a:gs pos="12000">
                      <a:srgbClr val="8661C5"/>
                    </a:gs>
                    <a:gs pos="87000">
                      <a:srgbClr val="0078D4"/>
                    </a:gs>
                  </a:gsLst>
                  <a:lin ang="10800000" scaled="1"/>
                  <a:tileRect/>
                </a:gradFill>
                <a:latin typeface="Segoe UI Semibold"/>
                <a:ea typeface="+mj-lt"/>
                <a:cs typeface="Segoe UI Semibold"/>
              </a:rPr>
              <a:t>Les solutions de Microsoft en matière d'intelligence artificielle</a:t>
            </a:r>
            <a:endParaRPr lang="fr-FR" sz="3200" dirty="0"/>
          </a:p>
        </p:txBody>
      </p:sp>
      <p:sp>
        <p:nvSpPr>
          <p:cNvPr id="5" name="TextBox 64">
            <a:extLst>
              <a:ext uri="{FF2B5EF4-FFF2-40B4-BE49-F238E27FC236}">
                <a16:creationId xmlns:a16="http://schemas.microsoft.com/office/drawing/2014/main" id="{B8746725-7E5F-1C92-B0A7-49B81E1CD784}"/>
              </a:ext>
            </a:extLst>
          </p:cNvPr>
          <p:cNvSpPr txBox="1"/>
          <p:nvPr/>
        </p:nvSpPr>
        <p:spPr>
          <a:xfrm>
            <a:off x="1800486" y="5258126"/>
            <a:ext cx="4589612" cy="861774"/>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400" b="0" i="0" u="none" strike="noStrike" kern="1200" cap="none" spc="0" normalizeH="0" baseline="0" noProof="0">
                <a:ln>
                  <a:noFill/>
                </a:ln>
                <a:solidFill>
                  <a:prstClr val="black"/>
                </a:solidFill>
                <a:effectLst/>
                <a:uLnTx/>
                <a:uFillTx/>
                <a:latin typeface="Aptos" panose="02110004020202020204"/>
                <a:ea typeface="+mn-ea"/>
                <a:cs typeface="+mn-cs"/>
              </a:rPr>
              <a:t>Construire des modèles d'IA personnalisés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400" b="0" i="0" u="none" strike="noStrike" kern="1200" cap="none" spc="0" normalizeH="0" baseline="0" noProof="0">
                <a:ln>
                  <a:noFill/>
                </a:ln>
                <a:solidFill>
                  <a:prstClr val="black"/>
                </a:solidFill>
                <a:effectLst/>
                <a:uLnTx/>
                <a:uFillTx/>
                <a:latin typeface="Aptos" panose="02110004020202020204"/>
                <a:ea typeface="+mn-ea"/>
                <a:cs typeface="+mn-cs"/>
              </a:rPr>
              <a:t>Intégrer l'IA dans des applications personnalisées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400" b="0" i="0" u="none" strike="noStrike" kern="1200" cap="none" spc="0" normalizeH="0" baseline="0" noProof="0">
                <a:ln>
                  <a:noFill/>
                </a:ln>
                <a:solidFill>
                  <a:prstClr val="black"/>
                </a:solidFill>
                <a:effectLst/>
                <a:uLnTx/>
                <a:uFillTx/>
                <a:latin typeface="Aptos" panose="02110004020202020204"/>
                <a:ea typeface="+mn-ea"/>
                <a:cs typeface="+mn-cs"/>
              </a:rPr>
              <a:t>Contrôle total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400" b="0" i="0" u="none" strike="noStrike" kern="1200" cap="none" spc="0" normalizeH="0" baseline="0" noProof="0">
                <a:ln>
                  <a:noFill/>
                </a:ln>
                <a:solidFill>
                  <a:prstClr val="black"/>
                </a:solidFill>
                <a:effectLst/>
                <a:uLnTx/>
                <a:uFillTx/>
                <a:latin typeface="Aptos" panose="02110004020202020204"/>
                <a:ea typeface="+mn-ea"/>
                <a:cs typeface="+mn-cs"/>
              </a:rPr>
              <a:t>Performances maximales</a:t>
            </a:r>
          </a:p>
        </p:txBody>
      </p:sp>
      <p:grpSp>
        <p:nvGrpSpPr>
          <p:cNvPr id="45" name="Groupe 44">
            <a:extLst>
              <a:ext uri="{FF2B5EF4-FFF2-40B4-BE49-F238E27FC236}">
                <a16:creationId xmlns:a16="http://schemas.microsoft.com/office/drawing/2014/main" id="{8C7E62C8-6B13-5F30-B9A7-00E8251398D0}"/>
              </a:ext>
            </a:extLst>
          </p:cNvPr>
          <p:cNvGrpSpPr/>
          <p:nvPr/>
        </p:nvGrpSpPr>
        <p:grpSpPr>
          <a:xfrm>
            <a:off x="15219" y="5103834"/>
            <a:ext cx="1888919" cy="1170359"/>
            <a:chOff x="15219" y="5103834"/>
            <a:chExt cx="1888919" cy="1170359"/>
          </a:xfrm>
        </p:grpSpPr>
        <p:sp>
          <p:nvSpPr>
            <p:cNvPr id="4" name="TextBox 63">
              <a:extLst>
                <a:ext uri="{FF2B5EF4-FFF2-40B4-BE49-F238E27FC236}">
                  <a16:creationId xmlns:a16="http://schemas.microsoft.com/office/drawing/2014/main" id="{71190D34-28EE-BAE1-4D30-1E32919ABC3B}"/>
                </a:ext>
              </a:extLst>
            </p:cNvPr>
            <p:cNvSpPr txBox="1"/>
            <p:nvPr/>
          </p:nvSpPr>
          <p:spPr>
            <a:xfrm>
              <a:off x="15219" y="6058749"/>
              <a:ext cx="1888919" cy="215444"/>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sz="1400" b="1">
                  <a:solidFill>
                    <a:srgbClr val="FFFFFF"/>
                  </a:solidFill>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prstClr val="black"/>
                  </a:solidFill>
                  <a:effectLst/>
                  <a:uLnTx/>
                  <a:uFillTx/>
                  <a:latin typeface="Aptos" panose="02110004020202020204"/>
                  <a:ea typeface="+mn-ea"/>
                  <a:cs typeface="+mn-cs"/>
                </a:rPr>
                <a:t>Pro Data Scientists</a:t>
              </a:r>
            </a:p>
          </p:txBody>
        </p:sp>
        <p:pic>
          <p:nvPicPr>
            <p:cNvPr id="6" name="Picture 6" descr="Alt text">
              <a:extLst>
                <a:ext uri="{FF2B5EF4-FFF2-40B4-BE49-F238E27FC236}">
                  <a16:creationId xmlns:a16="http://schemas.microsoft.com/office/drawing/2014/main" id="{F312B3FF-EEE4-46B0-2874-35F2C30070B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80" t="10457" r="16213" b="18813"/>
            <a:stretch/>
          </p:blipFill>
          <p:spPr bwMode="auto">
            <a:xfrm>
              <a:off x="551609" y="5103834"/>
              <a:ext cx="816138" cy="826053"/>
            </a:xfrm>
            <a:prstGeom prst="ellipse">
              <a:avLst/>
            </a:prstGeom>
            <a:noFill/>
            <a:extLst>
              <a:ext uri="{909E8E84-426E-40DD-AFC4-6F175D3DCCD1}">
                <a14:hiddenFill xmlns:a14="http://schemas.microsoft.com/office/drawing/2010/main">
                  <a:solidFill>
                    <a:srgbClr val="FFFFFF"/>
                  </a:solidFill>
                </a14:hiddenFill>
              </a:ext>
            </a:extLst>
          </p:spPr>
        </p:pic>
      </p:grpSp>
      <p:sp>
        <p:nvSpPr>
          <p:cNvPr id="7" name="TextBox 68">
            <a:extLst>
              <a:ext uri="{FF2B5EF4-FFF2-40B4-BE49-F238E27FC236}">
                <a16:creationId xmlns:a16="http://schemas.microsoft.com/office/drawing/2014/main" id="{DBDB3E2E-7FE4-54B9-A023-4B93A34A9BE5}"/>
              </a:ext>
            </a:extLst>
          </p:cNvPr>
          <p:cNvSpPr txBox="1"/>
          <p:nvPr/>
        </p:nvSpPr>
        <p:spPr>
          <a:xfrm>
            <a:off x="1800486" y="2051697"/>
            <a:ext cx="3834520" cy="1077218"/>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400" b="0" i="0" u="none" strike="noStrike" kern="1200" cap="none" spc="0" normalizeH="0" baseline="0" noProof="0">
                <a:ln>
                  <a:noFill/>
                </a:ln>
                <a:solidFill>
                  <a:prstClr val="black"/>
                </a:solidFill>
                <a:effectLst/>
                <a:uLnTx/>
                <a:uFillTx/>
                <a:latin typeface="Aptos" panose="02110004020202020204"/>
                <a:ea typeface="+mn-ea"/>
                <a:cs typeface="+mn-cs"/>
              </a:rPr>
              <a:t>Ajoutez de l'IA à Power Platform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400" b="0" i="0" u="none" strike="noStrike" kern="1200" cap="none" spc="0" normalizeH="0" baseline="0" noProof="0">
                <a:ln>
                  <a:noFill/>
                </a:ln>
                <a:solidFill>
                  <a:prstClr val="black"/>
                </a:solidFill>
                <a:effectLst/>
                <a:uLnTx/>
                <a:uFillTx/>
                <a:latin typeface="Aptos" panose="02110004020202020204"/>
                <a:ea typeface="+mn-ea"/>
                <a:cs typeface="+mn-cs"/>
              </a:rPr>
              <a:t>Intégration dans Dynamics et M365</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400" b="0" i="0" u="none" strike="noStrike" kern="1200" cap="none" spc="0" normalizeH="0" baseline="0" noProof="0">
                <a:ln>
                  <a:noFill/>
                </a:ln>
                <a:solidFill>
                  <a:prstClr val="black"/>
                </a:solidFill>
                <a:effectLst/>
                <a:uLnTx/>
                <a:uFillTx/>
                <a:latin typeface="Aptos" panose="02110004020202020204"/>
                <a:ea typeface="+mn-ea"/>
                <a:cs typeface="+mn-cs"/>
              </a:rPr>
              <a:t>Modèles d'IA prédéfinis et paramétrables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400" b="0" i="0" u="none" strike="noStrike" kern="1200" cap="none" spc="0" normalizeH="0" baseline="0" noProof="0">
                <a:ln>
                  <a:noFill/>
                </a:ln>
                <a:solidFill>
                  <a:prstClr val="black"/>
                </a:solidFill>
                <a:effectLst/>
                <a:uLnTx/>
                <a:uFillTx/>
                <a:latin typeface="Aptos" panose="02110004020202020204"/>
                <a:ea typeface="+mn-ea"/>
                <a:cs typeface="+mn-cs"/>
              </a:rPr>
              <a:t>Gouverner les différents modèles d'IA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400" b="0" i="0" u="none" strike="noStrike" kern="1200" cap="none" spc="0" normalizeH="0" baseline="0" noProof="0">
                <a:ln>
                  <a:noFill/>
                </a:ln>
                <a:solidFill>
                  <a:prstClr val="black"/>
                </a:solidFill>
                <a:effectLst/>
                <a:uLnTx/>
                <a:uFillTx/>
                <a:latin typeface="Aptos" panose="02110004020202020204"/>
                <a:ea typeface="+mn-ea"/>
                <a:cs typeface="+mn-cs"/>
              </a:rPr>
              <a:t>Délais de mise en place accélérés</a:t>
            </a:r>
          </a:p>
        </p:txBody>
      </p:sp>
      <p:sp>
        <p:nvSpPr>
          <p:cNvPr id="9" name="TextBox 74">
            <a:extLst>
              <a:ext uri="{FF2B5EF4-FFF2-40B4-BE49-F238E27FC236}">
                <a16:creationId xmlns:a16="http://schemas.microsoft.com/office/drawing/2014/main" id="{9E1F9DA8-CF8D-210B-09C4-05D81F8B6E48}"/>
              </a:ext>
            </a:extLst>
          </p:cNvPr>
          <p:cNvSpPr txBox="1"/>
          <p:nvPr/>
        </p:nvSpPr>
        <p:spPr>
          <a:xfrm>
            <a:off x="1800486" y="3526227"/>
            <a:ext cx="5023537" cy="1292662"/>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400" b="0" i="0" u="none" strike="noStrike" kern="1200" cap="none" spc="0" normalizeH="0" baseline="0" noProof="0">
                <a:ln>
                  <a:noFill/>
                </a:ln>
                <a:solidFill>
                  <a:prstClr val="black"/>
                </a:solidFill>
                <a:effectLst/>
                <a:uLnTx/>
                <a:uFillTx/>
                <a:latin typeface="Aptos" panose="02110004020202020204"/>
                <a:ea typeface="+mn-ea"/>
                <a:cs typeface="+mn-cs"/>
              </a:rPr>
              <a:t>Des modèles complets basés sur des modèles existants (SOTA AI)</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400" b="0" i="0" u="none" strike="noStrike" kern="1200" cap="none" spc="0" normalizeH="0" baseline="0" noProof="0">
                <a:ln>
                  <a:noFill/>
                </a:ln>
                <a:solidFill>
                  <a:prstClr val="black"/>
                </a:solidFill>
                <a:effectLst/>
                <a:uLnTx/>
                <a:uFillTx/>
                <a:latin typeface="Aptos" panose="02110004020202020204"/>
                <a:ea typeface="+mn-ea"/>
                <a:cs typeface="+mn-cs"/>
              </a:rPr>
              <a:t>Construire des modèles d'IA personnalisés à partir de vos données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400" b="0" i="0" u="none" strike="noStrike" kern="1200" cap="none" spc="0" normalizeH="0" baseline="0" noProof="0">
                <a:ln>
                  <a:noFill/>
                </a:ln>
                <a:solidFill>
                  <a:prstClr val="black"/>
                </a:solidFill>
                <a:effectLst/>
                <a:uLnTx/>
                <a:uFillTx/>
                <a:latin typeface="Aptos" panose="02110004020202020204"/>
                <a:ea typeface="+mn-ea"/>
                <a:cs typeface="+mn-cs"/>
              </a:rPr>
              <a:t>Cognitive APIs pour une intégration facile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400" b="0" i="0" u="none" strike="noStrike" kern="1200" cap="none" spc="0" normalizeH="0" baseline="0" noProof="0">
                <a:ln>
                  <a:noFill/>
                </a:ln>
                <a:solidFill>
                  <a:prstClr val="black"/>
                </a:solidFill>
                <a:effectLst/>
                <a:uLnTx/>
                <a:uFillTx/>
                <a:latin typeface="Aptos" panose="02110004020202020204"/>
                <a:ea typeface="+mn-ea"/>
                <a:cs typeface="+mn-cs"/>
              </a:rPr>
              <a:t>IA optimisée pour des scénarios courants</a:t>
            </a:r>
          </a:p>
        </p:txBody>
      </p:sp>
      <p:grpSp>
        <p:nvGrpSpPr>
          <p:cNvPr id="44" name="Groupe 43">
            <a:extLst>
              <a:ext uri="{FF2B5EF4-FFF2-40B4-BE49-F238E27FC236}">
                <a16:creationId xmlns:a16="http://schemas.microsoft.com/office/drawing/2014/main" id="{665DA04B-976F-0F6B-D331-0B36DF3A1619}"/>
              </a:ext>
            </a:extLst>
          </p:cNvPr>
          <p:cNvGrpSpPr/>
          <p:nvPr/>
        </p:nvGrpSpPr>
        <p:grpSpPr>
          <a:xfrm>
            <a:off x="274974" y="3613311"/>
            <a:ext cx="1369409" cy="1118495"/>
            <a:chOff x="274974" y="3590758"/>
            <a:chExt cx="1369409" cy="1118495"/>
          </a:xfrm>
        </p:grpSpPr>
        <p:pic>
          <p:nvPicPr>
            <p:cNvPr id="10" name="Picture 75" descr="A picture containing vector graphics&#10;&#10;Description automatically generated">
              <a:extLst>
                <a:ext uri="{FF2B5EF4-FFF2-40B4-BE49-F238E27FC236}">
                  <a16:creationId xmlns:a16="http://schemas.microsoft.com/office/drawing/2014/main" id="{BA3E5F74-2F7E-8BBD-E86E-10A665ED99DE}"/>
                </a:ext>
              </a:extLst>
            </p:cNvPr>
            <p:cNvPicPr>
              <a:picLocks noChangeAspect="1"/>
            </p:cNvPicPr>
            <p:nvPr/>
          </p:nvPicPr>
          <p:blipFill rotWithShape="1">
            <a:blip r:embed="rId3"/>
            <a:srcRect l="7980" t="9109" r="18031" b="17257"/>
            <a:stretch/>
          </p:blipFill>
          <p:spPr>
            <a:xfrm>
              <a:off x="571709" y="3590758"/>
              <a:ext cx="775939" cy="772213"/>
            </a:xfrm>
            <a:prstGeom prst="ellipse">
              <a:avLst/>
            </a:prstGeom>
          </p:spPr>
        </p:pic>
        <p:sp>
          <p:nvSpPr>
            <p:cNvPr id="11" name="TextBox 76">
              <a:extLst>
                <a:ext uri="{FF2B5EF4-FFF2-40B4-BE49-F238E27FC236}">
                  <a16:creationId xmlns:a16="http://schemas.microsoft.com/office/drawing/2014/main" id="{974B1790-BD60-059C-FD4B-C5F6A5717668}"/>
                </a:ext>
              </a:extLst>
            </p:cNvPr>
            <p:cNvSpPr txBox="1"/>
            <p:nvPr/>
          </p:nvSpPr>
          <p:spPr>
            <a:xfrm>
              <a:off x="274974" y="4493809"/>
              <a:ext cx="1369409" cy="215444"/>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sz="1400" b="1">
                  <a:solidFill>
                    <a:srgbClr val="FFFFFF"/>
                  </a:solidFill>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prstClr val="black"/>
                  </a:solidFill>
                  <a:effectLst/>
                  <a:uLnTx/>
                  <a:uFillTx/>
                  <a:latin typeface="Aptos" panose="02110004020202020204"/>
                  <a:ea typeface="+mn-ea"/>
                  <a:cs typeface="+mn-cs"/>
                </a:rPr>
                <a:t>Pro </a:t>
              </a:r>
              <a:r>
                <a:rPr kumimoji="0" lang="fr-FR" sz="1400" b="1" i="0" u="none" strike="noStrike" kern="1200" cap="none" spc="0" normalizeH="0" baseline="0" noProof="0" err="1">
                  <a:ln>
                    <a:noFill/>
                  </a:ln>
                  <a:solidFill>
                    <a:prstClr val="black"/>
                  </a:solidFill>
                  <a:effectLst/>
                  <a:uLnTx/>
                  <a:uFillTx/>
                  <a:latin typeface="Aptos" panose="02110004020202020204"/>
                  <a:ea typeface="+mn-ea"/>
                  <a:cs typeface="+mn-cs"/>
                </a:rPr>
                <a:t>Developers</a:t>
              </a:r>
              <a:endParaRPr kumimoji="0" lang="fr-FR" sz="1400" b="1" i="0" u="none" strike="noStrike" kern="1200" cap="none" spc="0" normalizeH="0" baseline="0" noProof="0">
                <a:ln>
                  <a:noFill/>
                </a:ln>
                <a:solidFill>
                  <a:prstClr val="black"/>
                </a:solidFill>
                <a:effectLst/>
                <a:uLnTx/>
                <a:uFillTx/>
                <a:latin typeface="Aptos" panose="02110004020202020204"/>
                <a:ea typeface="+mn-ea"/>
                <a:cs typeface="+mn-cs"/>
              </a:endParaRPr>
            </a:p>
          </p:txBody>
        </p:sp>
      </p:grpSp>
      <p:grpSp>
        <p:nvGrpSpPr>
          <p:cNvPr id="43" name="Groupe 42">
            <a:extLst>
              <a:ext uri="{FF2B5EF4-FFF2-40B4-BE49-F238E27FC236}">
                <a16:creationId xmlns:a16="http://schemas.microsoft.com/office/drawing/2014/main" id="{E503BE59-8984-858F-47A8-1D7E9CD6BC52}"/>
              </a:ext>
            </a:extLst>
          </p:cNvPr>
          <p:cNvGrpSpPr/>
          <p:nvPr/>
        </p:nvGrpSpPr>
        <p:grpSpPr>
          <a:xfrm>
            <a:off x="274974" y="2033957"/>
            <a:ext cx="1369409" cy="1112698"/>
            <a:chOff x="274974" y="2111492"/>
            <a:chExt cx="1369409" cy="1112698"/>
          </a:xfrm>
        </p:grpSpPr>
        <p:sp>
          <p:nvSpPr>
            <p:cNvPr id="8" name="TextBox 71">
              <a:extLst>
                <a:ext uri="{FF2B5EF4-FFF2-40B4-BE49-F238E27FC236}">
                  <a16:creationId xmlns:a16="http://schemas.microsoft.com/office/drawing/2014/main" id="{5EE5CB92-C2B3-4F68-D8F5-928D04733B5C}"/>
                </a:ext>
              </a:extLst>
            </p:cNvPr>
            <p:cNvSpPr txBox="1"/>
            <p:nvPr/>
          </p:nvSpPr>
          <p:spPr>
            <a:xfrm>
              <a:off x="274974" y="3008746"/>
              <a:ext cx="1369409"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prstClr val="black"/>
                  </a:solidFill>
                  <a:effectLst/>
                  <a:uLnTx/>
                  <a:uFillTx/>
                  <a:latin typeface="Aptos" panose="02110004020202020204"/>
                  <a:ea typeface="+mn-ea"/>
                  <a:cs typeface="+mn-cs"/>
                </a:rPr>
                <a:t>Citizen </a:t>
              </a:r>
              <a:r>
                <a:rPr kumimoji="0" lang="fr-FR" sz="1400" b="1" i="0" u="none" strike="noStrike" kern="1200" cap="none" spc="0" normalizeH="0" baseline="0" noProof="0" err="1">
                  <a:ln>
                    <a:noFill/>
                  </a:ln>
                  <a:solidFill>
                    <a:prstClr val="black"/>
                  </a:solidFill>
                  <a:effectLst/>
                  <a:uLnTx/>
                  <a:uFillTx/>
                  <a:latin typeface="Aptos" panose="02110004020202020204"/>
                  <a:ea typeface="+mn-ea"/>
                  <a:cs typeface="+mn-cs"/>
                </a:rPr>
                <a:t>Makers</a:t>
              </a:r>
              <a:endParaRPr kumimoji="0" lang="fr-FR" sz="1400" b="1"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12" name="Picture 8">
              <a:extLst>
                <a:ext uri="{FF2B5EF4-FFF2-40B4-BE49-F238E27FC236}">
                  <a16:creationId xmlns:a16="http://schemas.microsoft.com/office/drawing/2014/main" id="{747F9A6C-55C8-8769-3A8D-29E69123B31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216" t="8182" r="17526" b="18077"/>
            <a:stretch/>
          </p:blipFill>
          <p:spPr bwMode="auto">
            <a:xfrm>
              <a:off x="571709" y="2111492"/>
              <a:ext cx="775939" cy="781054"/>
            </a:xfrm>
            <a:prstGeom prst="ellipse">
              <a:avLst/>
            </a:prstGeom>
            <a:noFill/>
            <a:extLst>
              <a:ext uri="{909E8E84-426E-40DD-AFC4-6F175D3DCCD1}">
                <a14:hiddenFill xmlns:a14="http://schemas.microsoft.com/office/drawing/2010/main">
                  <a:solidFill>
                    <a:srgbClr val="FFFFFF"/>
                  </a:solidFill>
                </a14:hiddenFill>
              </a:ext>
            </a:extLst>
          </p:spPr>
        </p:pic>
      </p:grpSp>
      <p:sp>
        <p:nvSpPr>
          <p:cNvPr id="13" name="Title 32">
            <a:extLst>
              <a:ext uri="{FF2B5EF4-FFF2-40B4-BE49-F238E27FC236}">
                <a16:creationId xmlns:a16="http://schemas.microsoft.com/office/drawing/2014/main" id="{1A8B1C97-CCFD-3646-77F6-12BF5CFB0916}"/>
              </a:ext>
            </a:extLst>
          </p:cNvPr>
          <p:cNvSpPr txBox="1">
            <a:spLocks/>
          </p:cNvSpPr>
          <p:nvPr/>
        </p:nvSpPr>
        <p:spPr>
          <a:xfrm>
            <a:off x="838199" y="1466187"/>
            <a:ext cx="5257801"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fr-FR" sz="2000" b="1" i="0" u="none" strike="noStrike" kern="1200" cap="none" spc="-50" normalizeH="0" baseline="0" noProof="0" dirty="0">
                <a:ln w="3175">
                  <a:noFill/>
                </a:ln>
                <a:solidFill>
                  <a:prstClr val="black"/>
                </a:solidFill>
                <a:effectLst/>
                <a:uLnTx/>
                <a:uFillTx/>
                <a:latin typeface="Aptos" panose="02110004020202020204"/>
                <a:ea typeface="+mn-ea"/>
                <a:cs typeface="Segoe UI" pitchFamily="34" charset="0"/>
              </a:rPr>
              <a:t>Adapté aux différents types de personnes :</a:t>
            </a:r>
            <a:endParaRPr kumimoji="0" lang="fr-FR" sz="2000" b="0" i="0" u="none" strike="noStrike" kern="1200" cap="none" spc="-50" normalizeH="0" baseline="0" noProof="0" dirty="0">
              <a:ln w="3175">
                <a:noFill/>
              </a:ln>
              <a:solidFill>
                <a:prstClr val="black"/>
              </a:solidFill>
              <a:effectLst/>
              <a:uLnTx/>
              <a:uFillTx/>
              <a:latin typeface="Aptos" panose="02110004020202020204"/>
              <a:ea typeface="+mn-ea"/>
              <a:cs typeface="Segoe UI" pitchFamily="34" charset="0"/>
            </a:endParaRPr>
          </a:p>
        </p:txBody>
      </p:sp>
      <p:grpSp>
        <p:nvGrpSpPr>
          <p:cNvPr id="46" name="Groupe 45">
            <a:extLst>
              <a:ext uri="{FF2B5EF4-FFF2-40B4-BE49-F238E27FC236}">
                <a16:creationId xmlns:a16="http://schemas.microsoft.com/office/drawing/2014/main" id="{68360B6A-D02B-B8BF-CC23-28A2320290C2}"/>
              </a:ext>
            </a:extLst>
          </p:cNvPr>
          <p:cNvGrpSpPr/>
          <p:nvPr/>
        </p:nvGrpSpPr>
        <p:grpSpPr>
          <a:xfrm>
            <a:off x="6603354" y="1406788"/>
            <a:ext cx="5037169" cy="4901457"/>
            <a:chOff x="6603354" y="1406788"/>
            <a:chExt cx="5037169" cy="4901457"/>
          </a:xfrm>
        </p:grpSpPr>
        <p:sp>
          <p:nvSpPr>
            <p:cNvPr id="14" name="Rectangle 13">
              <a:extLst>
                <a:ext uri="{FF2B5EF4-FFF2-40B4-BE49-F238E27FC236}">
                  <a16:creationId xmlns:a16="http://schemas.microsoft.com/office/drawing/2014/main" id="{E0B6C190-5C01-E756-5C6B-5CB74DCEFC9C}"/>
                </a:ext>
              </a:extLst>
            </p:cNvPr>
            <p:cNvSpPr/>
            <p:nvPr/>
          </p:nvSpPr>
          <p:spPr bwMode="auto">
            <a:xfrm>
              <a:off x="6616983" y="4877421"/>
              <a:ext cx="5023537" cy="1371600"/>
            </a:xfrm>
            <a:prstGeom prst="rect">
              <a:avLst/>
            </a:prstGeom>
            <a:solidFill>
              <a:srgbClr val="015A9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14">
              <a:extLst>
                <a:ext uri="{FF2B5EF4-FFF2-40B4-BE49-F238E27FC236}">
                  <a16:creationId xmlns:a16="http://schemas.microsoft.com/office/drawing/2014/main" id="{9079CD5E-A4DF-B1DF-17BF-D4C0344B5043}"/>
                </a:ext>
              </a:extLst>
            </p:cNvPr>
            <p:cNvSpPr/>
            <p:nvPr/>
          </p:nvSpPr>
          <p:spPr bwMode="auto">
            <a:xfrm>
              <a:off x="6616983" y="3505822"/>
              <a:ext cx="5023537" cy="1371600"/>
            </a:xfrm>
            <a:prstGeom prst="rect">
              <a:avLst/>
            </a:prstGeom>
            <a:solidFill>
              <a:srgbClr val="7FC1E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7427B450-7040-0B31-0CB0-B1DA685002DE}"/>
                </a:ext>
              </a:extLst>
            </p:cNvPr>
            <p:cNvSpPr/>
            <p:nvPr/>
          </p:nvSpPr>
          <p:spPr bwMode="auto">
            <a:xfrm>
              <a:off x="6616983" y="2134222"/>
              <a:ext cx="5023537" cy="1371600"/>
            </a:xfrm>
            <a:prstGeom prst="rect">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Title 126">
              <a:extLst>
                <a:ext uri="{FF2B5EF4-FFF2-40B4-BE49-F238E27FC236}">
                  <a16:creationId xmlns:a16="http://schemas.microsoft.com/office/drawing/2014/main" id="{45F8E812-59FB-9716-B453-B5D55654C560}"/>
                </a:ext>
                <a:ext uri="{C183D7F6-B498-43B3-948B-1728B52AA6E4}">
                  <adec:decorative xmlns:adec="http://schemas.microsoft.com/office/drawing/2017/decorative" val="1"/>
                </a:ext>
              </a:extLst>
            </p:cNvPr>
            <p:cNvSpPr txBox="1">
              <a:spLocks/>
            </p:cNvSpPr>
            <p:nvPr/>
          </p:nvSpPr>
          <p:spPr bwMode="auto">
            <a:xfrm>
              <a:off x="9500279" y="4197521"/>
              <a:ext cx="1360164" cy="1360164"/>
            </a:xfrm>
            <a:prstGeom prst="ellipse">
              <a:avLst/>
            </a:prstGeom>
            <a:solidFill>
              <a:schemeClr val="tx1"/>
            </a:solidFill>
            <a:ln w="9525" cap="flat" cmpd="sng" algn="ctr">
              <a:noFill/>
              <a:prstDash val="solid"/>
              <a:headEnd type="none" w="med" len="med"/>
              <a:tailEnd type="none" w="med" len="med"/>
            </a:ln>
            <a:effectLst>
              <a:outerShdw blurRad="254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fr-FR" sz="20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rPr>
                <a:t>SOTA AI</a:t>
              </a:r>
              <a:br>
                <a:rPr kumimoji="0" lang="fr-FR" sz="20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rPr>
              </a:br>
              <a:r>
                <a:rPr kumimoji="0" lang="fr-FR" sz="1200" b="0" i="0" u="none" strike="noStrike" kern="1200" cap="none" spc="0" normalizeH="0" baseline="0" noProof="0">
                  <a:ln>
                    <a:noFill/>
                  </a:ln>
                  <a:solidFill>
                    <a:srgbClr val="0078D4"/>
                  </a:solidFill>
                  <a:effectLst/>
                  <a:uLnTx/>
                  <a:uFillTx/>
                  <a:latin typeface="Segoe UI Semibold"/>
                  <a:ea typeface="+mn-ea"/>
                  <a:cs typeface="Segoe UI" pitchFamily="34" charset="0"/>
                </a:rPr>
                <a:t>XYZ</a:t>
              </a:r>
              <a:r>
                <a:rPr kumimoji="0" lang="fr-FR" sz="12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rPr>
                <a:t>-code, GPT, </a:t>
              </a:r>
              <a:br>
                <a:rPr kumimoji="0" lang="fr-FR" sz="12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rPr>
              </a:br>
              <a:r>
                <a:rPr kumimoji="0" lang="fr-FR" sz="12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rPr>
                <a:t>etc.</a:t>
              </a:r>
            </a:p>
          </p:txBody>
        </p:sp>
        <p:sp>
          <p:nvSpPr>
            <p:cNvPr id="18" name="TextBox 40">
              <a:extLst>
                <a:ext uri="{FF2B5EF4-FFF2-40B4-BE49-F238E27FC236}">
                  <a16:creationId xmlns:a16="http://schemas.microsoft.com/office/drawing/2014/main" id="{C0DA6A28-F8C8-1F5F-2390-E8A87283C9B6}"/>
                </a:ext>
              </a:extLst>
            </p:cNvPr>
            <p:cNvSpPr txBox="1"/>
            <p:nvPr/>
          </p:nvSpPr>
          <p:spPr>
            <a:xfrm>
              <a:off x="6864073" y="2810844"/>
              <a:ext cx="607539"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000000"/>
                  </a:solidFill>
                  <a:effectLst/>
                  <a:uLnTx/>
                  <a:uFillTx/>
                  <a:latin typeface="Segoe UI"/>
                  <a:ea typeface="+mn-ea"/>
                  <a:cs typeface="+mn-cs"/>
                </a:rPr>
                <a:t>AI </a:t>
              </a:r>
              <a:br>
                <a:rPr kumimoji="0" lang="fr-FR" sz="1400" b="1" i="0" u="none" strike="noStrike" kern="1200" cap="none" spc="0" normalizeH="0" baseline="0" noProof="0">
                  <a:ln>
                    <a:noFill/>
                  </a:ln>
                  <a:solidFill>
                    <a:srgbClr val="000000"/>
                  </a:solidFill>
                  <a:effectLst/>
                  <a:uLnTx/>
                  <a:uFillTx/>
                  <a:latin typeface="Segoe UI"/>
                  <a:ea typeface="+mn-ea"/>
                  <a:cs typeface="+mn-cs"/>
                </a:rPr>
              </a:br>
              <a:r>
                <a:rPr kumimoji="0" lang="fr-FR" sz="1400" b="1" i="0" u="none" strike="noStrike" kern="1200" cap="none" spc="0" normalizeH="0" baseline="0" noProof="0">
                  <a:ln>
                    <a:noFill/>
                  </a:ln>
                  <a:solidFill>
                    <a:srgbClr val="000000"/>
                  </a:solidFill>
                  <a:effectLst/>
                  <a:uLnTx/>
                  <a:uFillTx/>
                  <a:latin typeface="Segoe UI"/>
                  <a:ea typeface="+mn-ea"/>
                  <a:cs typeface="+mn-cs"/>
                </a:rPr>
                <a:t>Builder</a:t>
              </a:r>
            </a:p>
          </p:txBody>
        </p:sp>
        <p:sp>
          <p:nvSpPr>
            <p:cNvPr id="19" name="TextBox 43">
              <a:extLst>
                <a:ext uri="{FF2B5EF4-FFF2-40B4-BE49-F238E27FC236}">
                  <a16:creationId xmlns:a16="http://schemas.microsoft.com/office/drawing/2014/main" id="{06D32D15-3D23-A73C-0060-587FD7FBAD63}"/>
                </a:ext>
              </a:extLst>
            </p:cNvPr>
            <p:cNvSpPr txBox="1"/>
            <p:nvPr/>
          </p:nvSpPr>
          <p:spPr>
            <a:xfrm>
              <a:off x="6845556" y="4283513"/>
              <a:ext cx="1054756"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000000"/>
                  </a:solidFill>
                  <a:effectLst/>
                  <a:uLnTx/>
                  <a:uFillTx/>
                  <a:latin typeface="Segoe UI"/>
                  <a:ea typeface="+mn-ea"/>
                  <a:cs typeface="+mn-cs"/>
                </a:rPr>
                <a:t>Azure AI Services</a:t>
              </a:r>
            </a:p>
          </p:txBody>
        </p:sp>
        <p:sp>
          <p:nvSpPr>
            <p:cNvPr id="20" name="TextBox 46">
              <a:extLst>
                <a:ext uri="{FF2B5EF4-FFF2-40B4-BE49-F238E27FC236}">
                  <a16:creationId xmlns:a16="http://schemas.microsoft.com/office/drawing/2014/main" id="{BE071629-FAF3-42D4-9971-CFD8F55AF6D5}"/>
                </a:ext>
              </a:extLst>
            </p:cNvPr>
            <p:cNvSpPr txBox="1"/>
            <p:nvPr/>
          </p:nvSpPr>
          <p:spPr>
            <a:xfrm>
              <a:off x="6801557" y="5602691"/>
              <a:ext cx="1054756"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FFFFFF"/>
                  </a:solidFill>
                  <a:effectLst/>
                  <a:uLnTx/>
                  <a:uFillTx/>
                  <a:latin typeface="Segoe UI"/>
                  <a:ea typeface="+mn-ea"/>
                  <a:cs typeface="+mn-cs"/>
                </a:rPr>
                <a:t>Azure ML Platform</a:t>
              </a:r>
            </a:p>
          </p:txBody>
        </p:sp>
        <p:sp>
          <p:nvSpPr>
            <p:cNvPr id="21" name="TextBox 48">
              <a:extLst>
                <a:ext uri="{FF2B5EF4-FFF2-40B4-BE49-F238E27FC236}">
                  <a16:creationId xmlns:a16="http://schemas.microsoft.com/office/drawing/2014/main" id="{0C871890-4A9A-C930-C7E5-52C1579D3F13}"/>
                </a:ext>
              </a:extLst>
            </p:cNvPr>
            <p:cNvSpPr txBox="1"/>
            <p:nvPr/>
          </p:nvSpPr>
          <p:spPr>
            <a:xfrm>
              <a:off x="7884265" y="5272679"/>
              <a:ext cx="546945"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srgbClr val="FFFFFF"/>
                  </a:solidFill>
                  <a:effectLst/>
                  <a:uLnTx/>
                  <a:uFillTx/>
                  <a:latin typeface="Segoe UI"/>
                  <a:ea typeface="+mn-ea"/>
                  <a:cs typeface="+mn-cs"/>
                </a:rPr>
                <a:t>Azure </a:t>
              </a:r>
              <a:br>
                <a:rPr kumimoji="0" lang="fr-FR" sz="1200" b="0" i="0" u="none" strike="noStrike" kern="1200" cap="none" spc="0" normalizeH="0" baseline="0" noProof="0">
                  <a:ln>
                    <a:noFill/>
                  </a:ln>
                  <a:solidFill>
                    <a:srgbClr val="FFFFFF"/>
                  </a:solidFill>
                  <a:effectLst/>
                  <a:uLnTx/>
                  <a:uFillTx/>
                  <a:latin typeface="Segoe UI"/>
                  <a:ea typeface="+mn-ea"/>
                  <a:cs typeface="+mn-cs"/>
                </a:rPr>
              </a:br>
              <a:r>
                <a:rPr kumimoji="0" lang="fr-FR" sz="1200" b="0" i="0" u="none" strike="noStrike" kern="1200" cap="none" spc="0" normalizeH="0" baseline="0" noProof="0">
                  <a:ln>
                    <a:noFill/>
                  </a:ln>
                  <a:solidFill>
                    <a:srgbClr val="FFFFFF"/>
                  </a:solidFill>
                  <a:effectLst/>
                  <a:uLnTx/>
                  <a:uFillTx/>
                  <a:latin typeface="Segoe UI"/>
                  <a:ea typeface="+mn-ea"/>
                  <a:cs typeface="+mn-cs"/>
                </a:rPr>
                <a:t>Studio</a:t>
              </a:r>
            </a:p>
          </p:txBody>
        </p:sp>
        <p:sp>
          <p:nvSpPr>
            <p:cNvPr id="22" name="TextBox 49">
              <a:extLst>
                <a:ext uri="{FF2B5EF4-FFF2-40B4-BE49-F238E27FC236}">
                  <a16:creationId xmlns:a16="http://schemas.microsoft.com/office/drawing/2014/main" id="{3C5EDC14-C285-F34F-2292-7AA039CA7BFC}"/>
                </a:ext>
              </a:extLst>
            </p:cNvPr>
            <p:cNvSpPr txBox="1"/>
            <p:nvPr/>
          </p:nvSpPr>
          <p:spPr>
            <a:xfrm>
              <a:off x="8958016" y="5272680"/>
              <a:ext cx="54111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srgbClr val="FFFFFF"/>
                  </a:solidFill>
                  <a:effectLst/>
                  <a:uLnTx/>
                  <a:uFillTx/>
                  <a:latin typeface="Segoe UI"/>
                  <a:ea typeface="+mn-ea"/>
                  <a:cs typeface="+mn-cs"/>
                </a:rPr>
                <a:t>Azure </a:t>
              </a:r>
              <a:br>
                <a:rPr kumimoji="0" lang="fr-FR" sz="1200" b="0" i="0" u="none" strike="noStrike" kern="1200" cap="none" spc="0" normalizeH="0" baseline="0" noProof="0">
                  <a:ln>
                    <a:noFill/>
                  </a:ln>
                  <a:solidFill>
                    <a:srgbClr val="FFFFFF"/>
                  </a:solidFill>
                  <a:effectLst/>
                  <a:uLnTx/>
                  <a:uFillTx/>
                  <a:latin typeface="Segoe UI"/>
                  <a:ea typeface="+mn-ea"/>
                  <a:cs typeface="+mn-cs"/>
                </a:rPr>
              </a:br>
              <a:r>
                <a:rPr kumimoji="0" lang="fr-FR" sz="1200" b="0" i="0" u="none" strike="noStrike" kern="1200" cap="none" spc="0" normalizeH="0" baseline="0" noProof="0">
                  <a:ln>
                    <a:noFill/>
                  </a:ln>
                  <a:solidFill>
                    <a:srgbClr val="FFFFFF"/>
                  </a:solidFill>
                  <a:effectLst/>
                  <a:uLnTx/>
                  <a:uFillTx/>
                  <a:latin typeface="Segoe UI"/>
                  <a:ea typeface="+mn-ea"/>
                  <a:cs typeface="+mn-cs"/>
                </a:rPr>
                <a:t>SDK</a:t>
              </a:r>
            </a:p>
          </p:txBody>
        </p:sp>
        <p:cxnSp>
          <p:nvCxnSpPr>
            <p:cNvPr id="23" name="Straight Connector 54">
              <a:extLst>
                <a:ext uri="{FF2B5EF4-FFF2-40B4-BE49-F238E27FC236}">
                  <a16:creationId xmlns:a16="http://schemas.microsoft.com/office/drawing/2014/main" id="{BBE62F67-AC03-7940-2146-CA965AF0974E}"/>
                </a:ext>
              </a:extLst>
            </p:cNvPr>
            <p:cNvCxnSpPr/>
            <p:nvPr/>
          </p:nvCxnSpPr>
          <p:spPr>
            <a:xfrm>
              <a:off x="8700674" y="5226468"/>
              <a:ext cx="0" cy="50266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Box 57">
              <a:extLst>
                <a:ext uri="{FF2B5EF4-FFF2-40B4-BE49-F238E27FC236}">
                  <a16:creationId xmlns:a16="http://schemas.microsoft.com/office/drawing/2014/main" id="{51A0C92D-DF8F-196A-A893-A39F5B78493B}"/>
                </a:ext>
              </a:extLst>
            </p:cNvPr>
            <p:cNvSpPr txBox="1"/>
            <p:nvPr/>
          </p:nvSpPr>
          <p:spPr>
            <a:xfrm>
              <a:off x="7766611" y="3964919"/>
              <a:ext cx="206710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000000"/>
                  </a:solidFill>
                  <a:effectLst/>
                  <a:uLnTx/>
                  <a:uFillTx/>
                  <a:latin typeface="Segoe UI"/>
                  <a:ea typeface="+mn-ea"/>
                  <a:cs typeface="+mn-cs"/>
                </a:rPr>
                <a:t>Vision | Parole | Langage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000000"/>
                  </a:solidFill>
                  <a:effectLst/>
                  <a:uLnTx/>
                  <a:uFillTx/>
                  <a:latin typeface="Segoe UI"/>
                  <a:ea typeface="+mn-ea"/>
                  <a:cs typeface="+mn-cs"/>
                </a:rPr>
                <a:t>Décision | </a:t>
              </a:r>
              <a:r>
                <a:rPr kumimoji="0" lang="fr-FR" sz="1200" b="0" i="0" u="none" strike="noStrike" kern="1200" cap="none" spc="0" normalizeH="0" baseline="0" noProof="0" dirty="0" err="1">
                  <a:ln>
                    <a:noFill/>
                  </a:ln>
                  <a:solidFill>
                    <a:srgbClr val="000000"/>
                  </a:solidFill>
                  <a:effectLst/>
                  <a:uLnTx/>
                  <a:uFillTx/>
                  <a:latin typeface="Segoe UI"/>
                  <a:ea typeface="+mn-ea"/>
                  <a:cs typeface="+mn-cs"/>
                </a:rPr>
                <a:t>OpenAI</a:t>
              </a:r>
              <a:endParaRPr kumimoji="0" lang="fr-FR"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5" name="Arrow: Up 58">
              <a:extLst>
                <a:ext uri="{FF2B5EF4-FFF2-40B4-BE49-F238E27FC236}">
                  <a16:creationId xmlns:a16="http://schemas.microsoft.com/office/drawing/2014/main" id="{883AEDC1-5292-A2F8-58B4-3FB57B966AAB}"/>
                </a:ext>
              </a:extLst>
            </p:cNvPr>
            <p:cNvSpPr/>
            <p:nvPr/>
          </p:nvSpPr>
          <p:spPr bwMode="auto">
            <a:xfrm>
              <a:off x="10308789" y="3163630"/>
              <a:ext cx="549937" cy="349046"/>
            </a:xfrm>
            <a:prstGeom prst="upArrow">
              <a:avLst/>
            </a:prstGeom>
            <a:solidFill>
              <a:srgbClr val="7FC1E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Arrow: Up 59">
              <a:extLst>
                <a:ext uri="{FF2B5EF4-FFF2-40B4-BE49-F238E27FC236}">
                  <a16:creationId xmlns:a16="http://schemas.microsoft.com/office/drawing/2014/main" id="{83E0144C-FD44-256B-058A-3166FF5357D1}"/>
                </a:ext>
              </a:extLst>
            </p:cNvPr>
            <p:cNvSpPr/>
            <p:nvPr/>
          </p:nvSpPr>
          <p:spPr bwMode="auto">
            <a:xfrm>
              <a:off x="10871674" y="3163630"/>
              <a:ext cx="549937" cy="1720645"/>
            </a:xfrm>
            <a:prstGeom prst="upArrow">
              <a:avLst>
                <a:gd name="adj1" fmla="val 50000"/>
                <a:gd name="adj2" fmla="val 33909"/>
              </a:avLst>
            </a:prstGeom>
            <a:solidFill>
              <a:srgbClr val="015A9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27" name="TextBox 60">
              <a:extLst>
                <a:ext uri="{FF2B5EF4-FFF2-40B4-BE49-F238E27FC236}">
                  <a16:creationId xmlns:a16="http://schemas.microsoft.com/office/drawing/2014/main" id="{5DE2C431-CB5C-9BE1-8103-2CB7C70F48B6}"/>
                </a:ext>
              </a:extLst>
            </p:cNvPr>
            <p:cNvSpPr txBox="1"/>
            <p:nvPr/>
          </p:nvSpPr>
          <p:spPr>
            <a:xfrm rot="16200000">
              <a:off x="10799366" y="5480721"/>
              <a:ext cx="1470383"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srgbClr val="FFFFFF"/>
                  </a:solidFill>
                  <a:effectLst/>
                  <a:uLnTx/>
                  <a:uFillTx/>
                  <a:latin typeface="Segoe UI"/>
                  <a:ea typeface="+mn-ea"/>
                  <a:cs typeface="+mn-cs"/>
                </a:rPr>
                <a:t>Pro Data Scientists</a:t>
              </a:r>
            </a:p>
          </p:txBody>
        </p:sp>
        <p:sp>
          <p:nvSpPr>
            <p:cNvPr id="28" name="TextBox 61">
              <a:extLst>
                <a:ext uri="{FF2B5EF4-FFF2-40B4-BE49-F238E27FC236}">
                  <a16:creationId xmlns:a16="http://schemas.microsoft.com/office/drawing/2014/main" id="{3AEC20BE-73DC-EEBC-CA33-C342C4433BFC}"/>
                </a:ext>
              </a:extLst>
            </p:cNvPr>
            <p:cNvSpPr txBox="1"/>
            <p:nvPr/>
          </p:nvSpPr>
          <p:spPr>
            <a:xfrm rot="16200000">
              <a:off x="10812998" y="4106142"/>
              <a:ext cx="1470383"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srgbClr val="000000"/>
                  </a:solidFill>
                  <a:effectLst/>
                  <a:uLnTx/>
                  <a:uFillTx/>
                  <a:latin typeface="Segoe UI"/>
                  <a:ea typeface="+mn-ea"/>
                  <a:cs typeface="+mn-cs"/>
                </a:rPr>
                <a:t>Pro </a:t>
              </a:r>
              <a:r>
                <a:rPr kumimoji="0" lang="fr-FR" sz="1200" b="0" i="0" u="none" strike="noStrike" kern="1200" cap="none" spc="0" normalizeH="0" baseline="0" noProof="0" err="1">
                  <a:ln>
                    <a:noFill/>
                  </a:ln>
                  <a:solidFill>
                    <a:srgbClr val="000000"/>
                  </a:solidFill>
                  <a:effectLst/>
                  <a:uLnTx/>
                  <a:uFillTx/>
                  <a:latin typeface="Segoe UI"/>
                  <a:ea typeface="+mn-ea"/>
                  <a:cs typeface="+mn-cs"/>
                </a:rPr>
                <a:t>Developers</a:t>
              </a:r>
              <a:endParaRPr kumimoji="0" lang="fr-FR" sz="12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TextBox 62">
              <a:extLst>
                <a:ext uri="{FF2B5EF4-FFF2-40B4-BE49-F238E27FC236}">
                  <a16:creationId xmlns:a16="http://schemas.microsoft.com/office/drawing/2014/main" id="{2EEF6257-37F9-2669-BFAA-049BF0DD9D3A}"/>
                </a:ext>
              </a:extLst>
            </p:cNvPr>
            <p:cNvSpPr txBox="1"/>
            <p:nvPr/>
          </p:nvSpPr>
          <p:spPr>
            <a:xfrm rot="16200000">
              <a:off x="10807436" y="2722656"/>
              <a:ext cx="1470383"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srgbClr val="000000"/>
                  </a:solidFill>
                  <a:effectLst/>
                  <a:uLnTx/>
                  <a:uFillTx/>
                  <a:latin typeface="Segoe UI"/>
                  <a:ea typeface="+mn-ea"/>
                  <a:cs typeface="+mn-cs"/>
                </a:rPr>
                <a:t>Citizen </a:t>
              </a:r>
              <a:r>
                <a:rPr kumimoji="0" lang="fr-FR" sz="1200" b="0" i="0" u="none" strike="noStrike" kern="1200" cap="none" spc="0" normalizeH="0" baseline="0" noProof="0" err="1">
                  <a:ln>
                    <a:noFill/>
                  </a:ln>
                  <a:solidFill>
                    <a:srgbClr val="000000"/>
                  </a:solidFill>
                  <a:effectLst/>
                  <a:uLnTx/>
                  <a:uFillTx/>
                  <a:latin typeface="Segoe UI"/>
                  <a:ea typeface="+mn-ea"/>
                  <a:cs typeface="+mn-cs"/>
                </a:rPr>
                <a:t>Makers</a:t>
              </a:r>
              <a:endParaRPr kumimoji="0" lang="fr-FR"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30" name="Picture 8" descr="Azure has a new logo, but where do you download it? Here!">
              <a:extLst>
                <a:ext uri="{FF2B5EF4-FFF2-40B4-BE49-F238E27FC236}">
                  <a16:creationId xmlns:a16="http://schemas.microsoft.com/office/drawing/2014/main" id="{FFD1B505-241C-03CF-7616-C57EF488AC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9113" y="5059985"/>
              <a:ext cx="451880" cy="451880"/>
            </a:xfrm>
            <a:prstGeom prst="rect">
              <a:avLst/>
            </a:prstGeom>
            <a:noFill/>
            <a:ln w="25400" cap="rnd" cmpd="sng" algn="ctr">
              <a:noFill/>
              <a:prstDash val="solid"/>
              <a:headEnd type="none" w="med" len="med"/>
              <a:tailEnd type="none" w="med" len="med"/>
            </a:ln>
            <a:effectLst>
              <a:outerShdw blurRad="63500" dist="63500" dir="2700000" algn="tl" rotWithShape="0">
                <a:srgbClr val="000000">
                  <a:alpha val="50000"/>
                </a:srgbClr>
              </a:outerShdw>
            </a:effectLst>
            <a:extLst>
              <a:ext uri="{909E8E84-426E-40DD-AFC4-6F175D3DCCD1}">
                <a14:hiddenFill xmlns:a14="http://schemas.microsoft.com/office/drawing/2010/main">
                  <a:solidFill>
                    <a:srgbClr val="FFFFFF"/>
                  </a:solidFill>
                </a14:hiddenFill>
              </a:ext>
            </a:extLst>
          </p:spPr>
        </p:pic>
        <p:pic>
          <p:nvPicPr>
            <p:cNvPr id="31" name="Graphic 73" descr="logo for AI builder">
              <a:extLst>
                <a:ext uri="{FF2B5EF4-FFF2-40B4-BE49-F238E27FC236}">
                  <a16:creationId xmlns:a16="http://schemas.microsoft.com/office/drawing/2014/main" id="{67CFF788-B50F-7C86-745B-8F14334C199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65238" y="2334758"/>
              <a:ext cx="419630" cy="419630"/>
            </a:xfrm>
            <a:prstGeom prst="rect">
              <a:avLst/>
            </a:prstGeom>
          </p:spPr>
        </p:pic>
        <p:sp>
          <p:nvSpPr>
            <p:cNvPr id="32" name="TextBox 77">
              <a:extLst>
                <a:ext uri="{FF2B5EF4-FFF2-40B4-BE49-F238E27FC236}">
                  <a16:creationId xmlns:a16="http://schemas.microsoft.com/office/drawing/2014/main" id="{997BD4D4-3188-BCE1-B0C7-967E427D7F52}"/>
                </a:ext>
              </a:extLst>
            </p:cNvPr>
            <p:cNvSpPr txBox="1"/>
            <p:nvPr/>
          </p:nvSpPr>
          <p:spPr>
            <a:xfrm>
              <a:off x="10272339" y="2592286"/>
              <a:ext cx="941197"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000000"/>
                  </a:solidFill>
                  <a:effectLst/>
                  <a:uLnTx/>
                  <a:uFillTx/>
                  <a:latin typeface="Segoe UI"/>
                  <a:ea typeface="+mn-ea"/>
                  <a:cs typeface="+mn-cs"/>
                </a:rPr>
                <a:t>Low-code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000000"/>
                  </a:solidFill>
                  <a:effectLst/>
                  <a:uLnTx/>
                  <a:uFillTx/>
                  <a:latin typeface="Segoe UI"/>
                  <a:ea typeface="+mn-ea"/>
                  <a:cs typeface="+mn-cs"/>
                </a:rPr>
                <a:t>No-code</a:t>
              </a:r>
            </a:p>
          </p:txBody>
        </p:sp>
        <p:sp>
          <p:nvSpPr>
            <p:cNvPr id="33" name="TextBox 78">
              <a:extLst>
                <a:ext uri="{FF2B5EF4-FFF2-40B4-BE49-F238E27FC236}">
                  <a16:creationId xmlns:a16="http://schemas.microsoft.com/office/drawing/2014/main" id="{86DE5DAC-DF84-00AE-6E52-8CC6B5EF441D}"/>
                </a:ext>
              </a:extLst>
            </p:cNvPr>
            <p:cNvSpPr txBox="1"/>
            <p:nvPr/>
          </p:nvSpPr>
          <p:spPr>
            <a:xfrm>
              <a:off x="7663687" y="2441116"/>
              <a:ext cx="2371894"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000000"/>
                  </a:solidFill>
                  <a:effectLst/>
                  <a:uLnTx/>
                  <a:uFillTx/>
                  <a:latin typeface="Segoe UI"/>
                  <a:ea typeface="+mn-ea"/>
                  <a:cs typeface="+mn-cs"/>
                </a:rPr>
                <a:t>Traitement de documents | Traitement de factures | Analyse de sentiments | Traitement d'images | Traduction</a:t>
              </a:r>
            </a:p>
          </p:txBody>
        </p:sp>
        <p:pic>
          <p:nvPicPr>
            <p:cNvPr id="34" name="Graphic 80">
              <a:extLst>
                <a:ext uri="{FF2B5EF4-FFF2-40B4-BE49-F238E27FC236}">
                  <a16:creationId xmlns:a16="http://schemas.microsoft.com/office/drawing/2014/main" id="{488EC579-7EA8-6290-071E-787ACDDED82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67369" y="1546465"/>
              <a:ext cx="457200" cy="457200"/>
            </a:xfrm>
            <a:prstGeom prst="rect">
              <a:avLst/>
            </a:prstGeom>
          </p:spPr>
        </p:pic>
        <p:pic>
          <p:nvPicPr>
            <p:cNvPr id="35" name="Graphic 82">
              <a:extLst>
                <a:ext uri="{FF2B5EF4-FFF2-40B4-BE49-F238E27FC236}">
                  <a16:creationId xmlns:a16="http://schemas.microsoft.com/office/drawing/2014/main" id="{554F5712-8F9B-09FD-BC71-28A4B8FFA10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84526" y="1547156"/>
              <a:ext cx="457200" cy="457200"/>
            </a:xfrm>
            <a:prstGeom prst="rect">
              <a:avLst/>
            </a:prstGeom>
          </p:spPr>
        </p:pic>
        <p:pic>
          <p:nvPicPr>
            <p:cNvPr id="36" name="Graphic 84">
              <a:extLst>
                <a:ext uri="{FF2B5EF4-FFF2-40B4-BE49-F238E27FC236}">
                  <a16:creationId xmlns:a16="http://schemas.microsoft.com/office/drawing/2014/main" id="{0C2CC051-08A8-D0F6-FF30-68018A7E447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544786" y="1522462"/>
              <a:ext cx="457200" cy="457200"/>
            </a:xfrm>
            <a:prstGeom prst="rect">
              <a:avLst/>
            </a:prstGeom>
          </p:spPr>
        </p:pic>
        <p:pic>
          <p:nvPicPr>
            <p:cNvPr id="37" name="Graphic 88">
              <a:extLst>
                <a:ext uri="{FF2B5EF4-FFF2-40B4-BE49-F238E27FC236}">
                  <a16:creationId xmlns:a16="http://schemas.microsoft.com/office/drawing/2014/main" id="{CEA0EF61-69A9-58FB-923D-C12D908BD6D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233368" y="1523761"/>
              <a:ext cx="457200" cy="457200"/>
            </a:xfrm>
            <a:prstGeom prst="rect">
              <a:avLst/>
            </a:prstGeom>
          </p:spPr>
        </p:pic>
        <p:pic>
          <p:nvPicPr>
            <p:cNvPr id="38" name="Graphic 90">
              <a:extLst>
                <a:ext uri="{FF2B5EF4-FFF2-40B4-BE49-F238E27FC236}">
                  <a16:creationId xmlns:a16="http://schemas.microsoft.com/office/drawing/2014/main" id="{12EB7217-077D-664D-0B5A-836B9C3AEC9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931475" y="1543229"/>
              <a:ext cx="457200" cy="457200"/>
            </a:xfrm>
            <a:prstGeom prst="rect">
              <a:avLst/>
            </a:prstGeom>
          </p:spPr>
        </p:pic>
        <p:sp>
          <p:nvSpPr>
            <p:cNvPr id="39" name="Rectangle: Rounded Corners 93">
              <a:extLst>
                <a:ext uri="{FF2B5EF4-FFF2-40B4-BE49-F238E27FC236}">
                  <a16:creationId xmlns:a16="http://schemas.microsoft.com/office/drawing/2014/main" id="{29A85C8F-95AB-EA30-D9C0-62EBD943B308}"/>
                </a:ext>
              </a:extLst>
            </p:cNvPr>
            <p:cNvSpPr/>
            <p:nvPr/>
          </p:nvSpPr>
          <p:spPr bwMode="auto">
            <a:xfrm>
              <a:off x="6603354" y="1406788"/>
              <a:ext cx="5023537" cy="681580"/>
            </a:xfrm>
            <a:prstGeom prst="roundRect">
              <a:avLst/>
            </a:prstGeom>
            <a:noFill/>
            <a:ln w="12700" cap="flat" cmpd="sng" algn="ctr">
              <a:solidFill>
                <a:srgbClr val="D59DF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pic>
          <p:nvPicPr>
            <p:cNvPr id="40" name="Picture 4" descr="Cognative Services | Microsoft Azure Mono">
              <a:extLst>
                <a:ext uri="{FF2B5EF4-FFF2-40B4-BE49-F238E27FC236}">
                  <a16:creationId xmlns:a16="http://schemas.microsoft.com/office/drawing/2014/main" id="{10359D42-24AC-177A-CC66-0A7731AEB6D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857490" y="3649070"/>
              <a:ext cx="658018" cy="658018"/>
            </a:xfrm>
            <a:prstGeom prst="rect">
              <a:avLst/>
            </a:prstGeom>
            <a:noFill/>
            <a:ln w="25400" cap="rnd" cmpd="sng" algn="ctr">
              <a:noFill/>
              <a:prstDash val="solid"/>
              <a:headEnd type="none" w="med" len="med"/>
              <a:tailEnd type="none" w="med" len="med"/>
            </a:ln>
            <a:effectLst>
              <a:outerShdw blurRad="63500" dist="63500" dir="2700000" algn="tl" rotWithShape="0">
                <a:srgbClr val="000000">
                  <a:alpha val="50000"/>
                </a:srgbClr>
              </a:outerShdw>
            </a:effectLst>
            <a:extLst>
              <a:ext uri="{909E8E84-426E-40DD-AFC4-6F175D3DCCD1}">
                <a14:hiddenFill xmlns:a14="http://schemas.microsoft.com/office/drawing/2010/main">
                  <a:solidFill>
                    <a:srgbClr val="FFFFFF"/>
                  </a:solidFill>
                </a14:hiddenFill>
              </a:ext>
            </a:extLst>
          </p:spPr>
        </p:pic>
        <p:pic>
          <p:nvPicPr>
            <p:cNvPr id="41" name="Picture 2" descr="Microsoft Dynamics 365 – Hitachi Solutions">
              <a:extLst>
                <a:ext uri="{FF2B5EF4-FFF2-40B4-BE49-F238E27FC236}">
                  <a16:creationId xmlns:a16="http://schemas.microsoft.com/office/drawing/2014/main" id="{FCC956DB-5813-BE02-A9A5-AE25DBFE1D9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791195" y="1516744"/>
              <a:ext cx="491499" cy="49149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Microsoft 365 - Wikipedia">
              <a:extLst>
                <a:ext uri="{FF2B5EF4-FFF2-40B4-BE49-F238E27FC236}">
                  <a16:creationId xmlns:a16="http://schemas.microsoft.com/office/drawing/2014/main" id="{A8D48B1E-DB4F-C377-7D57-636B2E27B2C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521610" y="1543229"/>
              <a:ext cx="400267" cy="44032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22810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25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22" presetClass="entr" presetSubtype="4" fill="hold" grpId="0" nodeType="withEffect">
                                  <p:stCondLst>
                                    <p:cond delay="25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25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22" presetClass="entr" presetSubtype="4"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250"/>
                                        <p:tgtEl>
                                          <p:spTgt spid="5"/>
                                        </p:tgtEl>
                                      </p:cBhvr>
                                    </p:animEffect>
                                  </p:childTnLst>
                                </p:cTn>
                              </p:par>
                              <p:par>
                                <p:cTn id="23" presetID="21" presetClass="entr" presetSubtype="1" fill="hold" nodeType="withEffect">
                                  <p:stCondLst>
                                    <p:cond delay="500"/>
                                  </p:stCondLst>
                                  <p:childTnLst>
                                    <p:set>
                                      <p:cBhvr>
                                        <p:cTn id="24" dur="1" fill="hold">
                                          <p:stCondLst>
                                            <p:cond delay="0"/>
                                          </p:stCondLst>
                                        </p:cTn>
                                        <p:tgtEl>
                                          <p:spTgt spid="46"/>
                                        </p:tgtEl>
                                        <p:attrNameLst>
                                          <p:attrName>style.visibility</p:attrName>
                                        </p:attrNameLst>
                                      </p:cBhvr>
                                      <p:to>
                                        <p:strVal val="visible"/>
                                      </p:to>
                                    </p:set>
                                    <p:animEffect transition="in" filter="wheel(1)">
                                      <p:cBhvr>
                                        <p:cTn id="25" dur="7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3AA828FF-5EB5-443A-B23E-390D8DA1E1F6}"/>
              </a:ext>
            </a:extLst>
          </p:cNvPr>
          <p:cNvGrpSpPr/>
          <p:nvPr/>
        </p:nvGrpSpPr>
        <p:grpSpPr>
          <a:xfrm>
            <a:off x="-415154" y="5896740"/>
            <a:ext cx="1661316" cy="1922519"/>
            <a:chOff x="10918047" y="1223507"/>
            <a:chExt cx="1171492" cy="1355682"/>
          </a:xfrm>
          <a:solidFill>
            <a:srgbClr val="0B556A">
              <a:alpha val="30000"/>
            </a:srgbClr>
          </a:solidFill>
        </p:grpSpPr>
        <p:pic>
          <p:nvPicPr>
            <p:cNvPr id="4" name="Graphique 3">
              <a:extLst>
                <a:ext uri="{FF2B5EF4-FFF2-40B4-BE49-F238E27FC236}">
                  <a16:creationId xmlns:a16="http://schemas.microsoft.com/office/drawing/2014/main" id="{7B877CB9-F65C-480E-B05C-FCFC6550E7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95021" y="1662438"/>
              <a:ext cx="794518" cy="916751"/>
            </a:xfrm>
            <a:prstGeom prst="rect">
              <a:avLst/>
            </a:prstGeom>
          </p:spPr>
        </p:pic>
        <p:pic>
          <p:nvPicPr>
            <p:cNvPr id="5" name="Graphique 4">
              <a:extLst>
                <a:ext uri="{FF2B5EF4-FFF2-40B4-BE49-F238E27FC236}">
                  <a16:creationId xmlns:a16="http://schemas.microsoft.com/office/drawing/2014/main" id="{6279383C-FA56-49E8-A05E-97B7790238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72954" y="1282510"/>
              <a:ext cx="457440" cy="527815"/>
            </a:xfrm>
            <a:prstGeom prst="rect">
              <a:avLst/>
            </a:prstGeom>
          </p:spPr>
        </p:pic>
        <p:pic>
          <p:nvPicPr>
            <p:cNvPr id="6" name="Graphique 5">
              <a:extLst>
                <a:ext uri="{FF2B5EF4-FFF2-40B4-BE49-F238E27FC236}">
                  <a16:creationId xmlns:a16="http://schemas.microsoft.com/office/drawing/2014/main" id="{4FBA63D0-D016-4612-A632-5D1CA1D95C0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54599" y="1496074"/>
              <a:ext cx="636709" cy="734664"/>
            </a:xfrm>
            <a:prstGeom prst="rect">
              <a:avLst/>
            </a:prstGeom>
          </p:spPr>
        </p:pic>
        <p:pic>
          <p:nvPicPr>
            <p:cNvPr id="7" name="Graphique 6">
              <a:extLst>
                <a:ext uri="{FF2B5EF4-FFF2-40B4-BE49-F238E27FC236}">
                  <a16:creationId xmlns:a16="http://schemas.microsoft.com/office/drawing/2014/main" id="{E84BF2EB-EA44-43E0-B009-C88BE538429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18047" y="1223507"/>
              <a:ext cx="429460" cy="495531"/>
            </a:xfrm>
            <a:prstGeom prst="rect">
              <a:avLst/>
            </a:prstGeom>
          </p:spPr>
        </p:pic>
      </p:grpSp>
      <p:grpSp>
        <p:nvGrpSpPr>
          <p:cNvPr id="12" name="Groupe 11">
            <a:extLst>
              <a:ext uri="{FF2B5EF4-FFF2-40B4-BE49-F238E27FC236}">
                <a16:creationId xmlns:a16="http://schemas.microsoft.com/office/drawing/2014/main" id="{DCACDE1F-C022-4342-BA5C-5CBAD0B79E60}"/>
              </a:ext>
            </a:extLst>
          </p:cNvPr>
          <p:cNvGrpSpPr/>
          <p:nvPr/>
        </p:nvGrpSpPr>
        <p:grpSpPr>
          <a:xfrm>
            <a:off x="11284916" y="5734623"/>
            <a:ext cx="2002439" cy="1988590"/>
            <a:chOff x="3067345" y="4799458"/>
            <a:chExt cx="2002439" cy="1988590"/>
          </a:xfrm>
        </p:grpSpPr>
        <p:pic>
          <p:nvPicPr>
            <p:cNvPr id="13" name="Graphique 12">
              <a:extLst>
                <a:ext uri="{FF2B5EF4-FFF2-40B4-BE49-F238E27FC236}">
                  <a16:creationId xmlns:a16="http://schemas.microsoft.com/office/drawing/2014/main" id="{687ACAC2-C877-49B0-AAE7-78C1A37EA44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67345" y="4869584"/>
              <a:ext cx="1199270" cy="1383774"/>
            </a:xfrm>
            <a:prstGeom prst="rect">
              <a:avLst/>
            </a:prstGeom>
          </p:spPr>
        </p:pic>
        <p:pic>
          <p:nvPicPr>
            <p:cNvPr id="14" name="Graphique 13">
              <a:extLst>
                <a:ext uri="{FF2B5EF4-FFF2-40B4-BE49-F238E27FC236}">
                  <a16:creationId xmlns:a16="http://schemas.microsoft.com/office/drawing/2014/main" id="{E355A342-FD90-4804-AD4E-E688711AF47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896627" y="5582227"/>
              <a:ext cx="1045045" cy="1205821"/>
            </a:xfrm>
            <a:prstGeom prst="rect">
              <a:avLst/>
            </a:prstGeom>
          </p:spPr>
        </p:pic>
        <p:pic>
          <p:nvPicPr>
            <p:cNvPr id="15" name="Graphique 14">
              <a:extLst>
                <a:ext uri="{FF2B5EF4-FFF2-40B4-BE49-F238E27FC236}">
                  <a16:creationId xmlns:a16="http://schemas.microsoft.com/office/drawing/2014/main" id="{A9F64B79-0EF6-476D-9764-2AA485C9F46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112163" y="4799458"/>
              <a:ext cx="957621" cy="1104947"/>
            </a:xfrm>
            <a:prstGeom prst="rect">
              <a:avLst/>
            </a:prstGeom>
          </p:spPr>
        </p:pic>
      </p:grpSp>
      <p:grpSp>
        <p:nvGrpSpPr>
          <p:cNvPr id="16" name="Groupe 15">
            <a:extLst>
              <a:ext uri="{FF2B5EF4-FFF2-40B4-BE49-F238E27FC236}">
                <a16:creationId xmlns:a16="http://schemas.microsoft.com/office/drawing/2014/main" id="{C8EAA6DF-91B9-48CC-8C0F-217747164A59}"/>
              </a:ext>
            </a:extLst>
          </p:cNvPr>
          <p:cNvGrpSpPr/>
          <p:nvPr/>
        </p:nvGrpSpPr>
        <p:grpSpPr>
          <a:xfrm>
            <a:off x="11157350" y="-955897"/>
            <a:ext cx="2587071" cy="1911793"/>
            <a:chOff x="7302905" y="888738"/>
            <a:chExt cx="2587071" cy="1911793"/>
          </a:xfrm>
        </p:grpSpPr>
        <p:pic>
          <p:nvPicPr>
            <p:cNvPr id="17" name="Graphique 16">
              <a:extLst>
                <a:ext uri="{FF2B5EF4-FFF2-40B4-BE49-F238E27FC236}">
                  <a16:creationId xmlns:a16="http://schemas.microsoft.com/office/drawing/2014/main" id="{A2EBFB47-7EDB-4077-A724-4750AF70CBB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302905" y="888738"/>
              <a:ext cx="1630021" cy="1880794"/>
            </a:xfrm>
            <a:prstGeom prst="rect">
              <a:avLst/>
            </a:prstGeom>
          </p:spPr>
        </p:pic>
        <p:pic>
          <p:nvPicPr>
            <p:cNvPr id="18" name="Graphique 17">
              <a:extLst>
                <a:ext uri="{FF2B5EF4-FFF2-40B4-BE49-F238E27FC236}">
                  <a16:creationId xmlns:a16="http://schemas.microsoft.com/office/drawing/2014/main" id="{0525E1D5-ADC5-4F50-910E-D9915D3D296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265629" y="1594710"/>
              <a:ext cx="1045045" cy="1205821"/>
            </a:xfrm>
            <a:prstGeom prst="rect">
              <a:avLst/>
            </a:prstGeom>
          </p:spPr>
        </p:pic>
        <p:pic>
          <p:nvPicPr>
            <p:cNvPr id="19" name="Graphique 18">
              <a:extLst>
                <a:ext uri="{FF2B5EF4-FFF2-40B4-BE49-F238E27FC236}">
                  <a16:creationId xmlns:a16="http://schemas.microsoft.com/office/drawing/2014/main" id="{810B15C1-8682-45B3-8C11-F7510D6FCDF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095458" y="1360934"/>
              <a:ext cx="794518" cy="916751"/>
            </a:xfrm>
            <a:prstGeom prst="rect">
              <a:avLst/>
            </a:prstGeom>
          </p:spPr>
        </p:pic>
      </p:grpSp>
      <p:grpSp>
        <p:nvGrpSpPr>
          <p:cNvPr id="20" name="Groupe 19">
            <a:extLst>
              <a:ext uri="{FF2B5EF4-FFF2-40B4-BE49-F238E27FC236}">
                <a16:creationId xmlns:a16="http://schemas.microsoft.com/office/drawing/2014/main" id="{F318469F-192A-4C92-BC79-F19B0F038D15}"/>
              </a:ext>
            </a:extLst>
          </p:cNvPr>
          <p:cNvGrpSpPr/>
          <p:nvPr/>
        </p:nvGrpSpPr>
        <p:grpSpPr>
          <a:xfrm>
            <a:off x="-1554957" y="-723849"/>
            <a:ext cx="2340716" cy="1719715"/>
            <a:chOff x="62249" y="880925"/>
            <a:chExt cx="2340716" cy="1719715"/>
          </a:xfrm>
        </p:grpSpPr>
        <p:pic>
          <p:nvPicPr>
            <p:cNvPr id="21" name="Graphique 20">
              <a:extLst>
                <a:ext uri="{FF2B5EF4-FFF2-40B4-BE49-F238E27FC236}">
                  <a16:creationId xmlns:a16="http://schemas.microsoft.com/office/drawing/2014/main" id="{532E7B95-5613-40AC-ACAA-FC840E90DFE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12545" y="880925"/>
              <a:ext cx="1490420" cy="1719715"/>
            </a:xfrm>
            <a:prstGeom prst="rect">
              <a:avLst/>
            </a:prstGeom>
          </p:spPr>
        </p:pic>
        <p:pic>
          <p:nvPicPr>
            <p:cNvPr id="22" name="Graphique 21">
              <a:extLst>
                <a:ext uri="{FF2B5EF4-FFF2-40B4-BE49-F238E27FC236}">
                  <a16:creationId xmlns:a16="http://schemas.microsoft.com/office/drawing/2014/main" id="{FD0765CE-858B-476E-9324-C53AD93574F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79530" y="1358320"/>
              <a:ext cx="1045045" cy="1205821"/>
            </a:xfrm>
            <a:prstGeom prst="rect">
              <a:avLst/>
            </a:prstGeom>
          </p:spPr>
        </p:pic>
        <p:pic>
          <p:nvPicPr>
            <p:cNvPr id="23" name="Graphique 22">
              <a:extLst>
                <a:ext uri="{FF2B5EF4-FFF2-40B4-BE49-F238E27FC236}">
                  <a16:creationId xmlns:a16="http://schemas.microsoft.com/office/drawing/2014/main" id="{955BFFED-8404-42BF-AA7E-6652FDBED42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2249" y="1044479"/>
              <a:ext cx="794518" cy="916751"/>
            </a:xfrm>
            <a:prstGeom prst="rect">
              <a:avLst/>
            </a:prstGeom>
          </p:spPr>
        </p:pic>
      </p:grpSp>
      <p:sp>
        <p:nvSpPr>
          <p:cNvPr id="28" name="ZoneTexte 27">
            <a:extLst>
              <a:ext uri="{FF2B5EF4-FFF2-40B4-BE49-F238E27FC236}">
                <a16:creationId xmlns:a16="http://schemas.microsoft.com/office/drawing/2014/main" id="{F375A38E-CB10-4B26-9B56-9118B240D26D}"/>
              </a:ext>
            </a:extLst>
          </p:cNvPr>
          <p:cNvSpPr txBox="1"/>
          <p:nvPr/>
        </p:nvSpPr>
        <p:spPr>
          <a:xfrm>
            <a:off x="2149860" y="408350"/>
            <a:ext cx="7879080" cy="923330"/>
          </a:xfrm>
          <a:prstGeom prst="rect">
            <a:avLst/>
          </a:prstGeom>
          <a:noFill/>
        </p:spPr>
        <p:txBody>
          <a:bodyPr wrap="none" rtlCol="0">
            <a:spAutoFit/>
          </a:bodyPr>
          <a:lstStyle/>
          <a:p>
            <a:pPr algn="ctr"/>
            <a:r>
              <a:rPr lang="fr-FR" sz="5400">
                <a:solidFill>
                  <a:schemeClr val="tx1">
                    <a:lumMod val="85000"/>
                    <a:lumOff val="15000"/>
                  </a:schemeClr>
                </a:solidFill>
                <a:latin typeface="Berlin Sans FB Demi" panose="020E0802020502020306" pitchFamily="34" charset="0"/>
              </a:rPr>
              <a:t>FRENCH POWER BREAK</a:t>
            </a:r>
          </a:p>
        </p:txBody>
      </p:sp>
      <p:sp>
        <p:nvSpPr>
          <p:cNvPr id="2" name="ZoneTexte 1">
            <a:extLst>
              <a:ext uri="{FF2B5EF4-FFF2-40B4-BE49-F238E27FC236}">
                <a16:creationId xmlns:a16="http://schemas.microsoft.com/office/drawing/2014/main" id="{057949E5-C76B-41E4-A234-9FEFD8E7727C}"/>
              </a:ext>
            </a:extLst>
          </p:cNvPr>
          <p:cNvSpPr txBox="1"/>
          <p:nvPr/>
        </p:nvSpPr>
        <p:spPr>
          <a:xfrm>
            <a:off x="5882452" y="136008"/>
            <a:ext cx="413896" cy="369332"/>
          </a:xfrm>
          <a:prstGeom prst="rect">
            <a:avLst/>
          </a:prstGeom>
          <a:noFill/>
        </p:spPr>
        <p:txBody>
          <a:bodyPr wrap="none" rtlCol="0">
            <a:spAutoFit/>
          </a:bodyPr>
          <a:lstStyle/>
          <a:p>
            <a:r>
              <a:rPr lang="fr-FR" i="1">
                <a:solidFill>
                  <a:schemeClr val="tx1">
                    <a:lumMod val="65000"/>
                    <a:lumOff val="35000"/>
                  </a:schemeClr>
                </a:solidFill>
                <a:latin typeface="Segoe UI" panose="020B0502040204020203" pitchFamily="34" charset="0"/>
                <a:cs typeface="Segoe UI" panose="020B0502040204020203" pitchFamily="34" charset="0"/>
              </a:rPr>
              <a:t>Le</a:t>
            </a:r>
          </a:p>
        </p:txBody>
      </p:sp>
      <p:sp>
        <p:nvSpPr>
          <p:cNvPr id="43" name="ZoneTexte 42">
            <a:extLst>
              <a:ext uri="{FF2B5EF4-FFF2-40B4-BE49-F238E27FC236}">
                <a16:creationId xmlns:a16="http://schemas.microsoft.com/office/drawing/2014/main" id="{2C5CF5A8-3BD5-48C7-ABCB-0D4E764CF6D1}"/>
              </a:ext>
            </a:extLst>
          </p:cNvPr>
          <p:cNvSpPr txBox="1"/>
          <p:nvPr/>
        </p:nvSpPr>
        <p:spPr>
          <a:xfrm>
            <a:off x="4530773" y="1328994"/>
            <a:ext cx="3117265" cy="369332"/>
          </a:xfrm>
          <a:prstGeom prst="rect">
            <a:avLst/>
          </a:prstGeom>
          <a:noFill/>
        </p:spPr>
        <p:txBody>
          <a:bodyPr wrap="none" rtlCol="0">
            <a:spAutoFit/>
          </a:bodyPr>
          <a:lstStyle/>
          <a:p>
            <a:pPr algn="ctr"/>
            <a:r>
              <a:rPr lang="fr-FR" i="1">
                <a:solidFill>
                  <a:schemeClr val="tx1">
                    <a:lumMod val="65000"/>
                    <a:lumOff val="35000"/>
                  </a:schemeClr>
                </a:solidFill>
                <a:latin typeface="Segoe UI" panose="020B0502040204020203" pitchFamily="34" charset="0"/>
                <a:cs typeface="Segoe UI" panose="020B0502040204020203" pitchFamily="34" charset="0"/>
              </a:rPr>
              <a:t>Un événement organisé par…</a:t>
            </a:r>
          </a:p>
        </p:txBody>
      </p:sp>
      <p:pic>
        <p:nvPicPr>
          <p:cNvPr id="40" name="Image 39">
            <a:extLst>
              <a:ext uri="{FF2B5EF4-FFF2-40B4-BE49-F238E27FC236}">
                <a16:creationId xmlns:a16="http://schemas.microsoft.com/office/drawing/2014/main" id="{B99A5B8E-3F8C-413F-80CE-5B954AD816A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220132" y="1895172"/>
            <a:ext cx="2247476" cy="2247476"/>
          </a:xfrm>
          <a:prstGeom prst="rect">
            <a:avLst/>
          </a:prstGeom>
        </p:spPr>
      </p:pic>
      <p:pic>
        <p:nvPicPr>
          <p:cNvPr id="45" name="Image 44" descr="Une image contenant texte, signe, clipart&#10;&#10;Description générée automatiquement">
            <a:extLst>
              <a:ext uri="{FF2B5EF4-FFF2-40B4-BE49-F238E27FC236}">
                <a16:creationId xmlns:a16="http://schemas.microsoft.com/office/drawing/2014/main" id="{5EEF6BD0-E7EE-46DE-AFFB-B7878B3947EF}"/>
              </a:ext>
            </a:extLst>
          </p:cNvPr>
          <p:cNvPicPr>
            <a:picLocks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23343" y="4134133"/>
            <a:ext cx="3519488" cy="2097591"/>
          </a:xfrm>
          <a:prstGeom prst="rect">
            <a:avLst/>
          </a:prstGeom>
        </p:spPr>
      </p:pic>
      <p:sp>
        <p:nvSpPr>
          <p:cNvPr id="49" name="ZoneTexte 48">
            <a:extLst>
              <a:ext uri="{FF2B5EF4-FFF2-40B4-BE49-F238E27FC236}">
                <a16:creationId xmlns:a16="http://schemas.microsoft.com/office/drawing/2014/main" id="{B0B9418A-40E0-41A6-B1FF-CB0910239602}"/>
              </a:ext>
            </a:extLst>
          </p:cNvPr>
          <p:cNvSpPr txBox="1"/>
          <p:nvPr/>
        </p:nvSpPr>
        <p:spPr>
          <a:xfrm>
            <a:off x="3783060" y="2757300"/>
            <a:ext cx="6675389" cy="523220"/>
          </a:xfrm>
          <a:prstGeom prst="rect">
            <a:avLst/>
          </a:prstGeom>
          <a:noFill/>
        </p:spPr>
        <p:txBody>
          <a:bodyPr wrap="square">
            <a:spAutoFit/>
          </a:bodyPr>
          <a:lstStyle/>
          <a:p>
            <a:r>
              <a:rPr lang="fr-FR" sz="2800">
                <a:latin typeface="Segoe UI Semibold" panose="020B0702040204020203" pitchFamily="34" charset="0"/>
                <a:cs typeface="Segoe UI Semibold" panose="020B0702040204020203" pitchFamily="34" charset="0"/>
              </a:rPr>
              <a:t>https://bizappsfrenchcommunity.com/</a:t>
            </a:r>
          </a:p>
        </p:txBody>
      </p:sp>
      <p:sp>
        <p:nvSpPr>
          <p:cNvPr id="50" name="ZoneTexte 49">
            <a:extLst>
              <a:ext uri="{FF2B5EF4-FFF2-40B4-BE49-F238E27FC236}">
                <a16:creationId xmlns:a16="http://schemas.microsoft.com/office/drawing/2014/main" id="{C412D839-4B7B-4B71-A64E-A034C5FBB180}"/>
              </a:ext>
            </a:extLst>
          </p:cNvPr>
          <p:cNvSpPr txBox="1"/>
          <p:nvPr/>
        </p:nvSpPr>
        <p:spPr>
          <a:xfrm>
            <a:off x="4530773" y="4093273"/>
            <a:ext cx="2286460" cy="369332"/>
          </a:xfrm>
          <a:prstGeom prst="rect">
            <a:avLst/>
          </a:prstGeom>
          <a:noFill/>
        </p:spPr>
        <p:txBody>
          <a:bodyPr wrap="none" rtlCol="0">
            <a:spAutoFit/>
          </a:bodyPr>
          <a:lstStyle/>
          <a:p>
            <a:pPr algn="ctr"/>
            <a:r>
              <a:rPr lang="fr-FR" i="1">
                <a:solidFill>
                  <a:schemeClr val="tx1">
                    <a:lumMod val="65000"/>
                    <a:lumOff val="35000"/>
                  </a:schemeClr>
                </a:solidFill>
                <a:latin typeface="Segoe UI" panose="020B0502040204020203" pitchFamily="34" charset="0"/>
                <a:cs typeface="Segoe UI" panose="020B0502040204020203" pitchFamily="34" charset="0"/>
              </a:rPr>
              <a:t>En association avec…</a:t>
            </a:r>
          </a:p>
        </p:txBody>
      </p:sp>
      <p:sp>
        <p:nvSpPr>
          <p:cNvPr id="51" name="ZoneTexte 50">
            <a:extLst>
              <a:ext uri="{FF2B5EF4-FFF2-40B4-BE49-F238E27FC236}">
                <a16:creationId xmlns:a16="http://schemas.microsoft.com/office/drawing/2014/main" id="{5127C032-063A-4B63-B694-127C12F8B489}"/>
              </a:ext>
            </a:extLst>
          </p:cNvPr>
          <p:cNvSpPr txBox="1"/>
          <p:nvPr/>
        </p:nvSpPr>
        <p:spPr>
          <a:xfrm>
            <a:off x="4230108" y="5543139"/>
            <a:ext cx="2887790" cy="523220"/>
          </a:xfrm>
          <a:prstGeom prst="rect">
            <a:avLst/>
          </a:prstGeom>
          <a:noFill/>
        </p:spPr>
        <p:txBody>
          <a:bodyPr wrap="square">
            <a:spAutoFit/>
          </a:bodyPr>
          <a:lstStyle/>
          <a:p>
            <a:r>
              <a:rPr lang="fr-FR" sz="2800">
                <a:latin typeface="Segoe UI Semibold" panose="020B0702040204020203" pitchFamily="34" charset="0"/>
                <a:cs typeface="Segoe UI Semibold" panose="020B0702040204020203" pitchFamily="34" charset="0"/>
              </a:rPr>
              <a:t>https://ppfc.fr/</a:t>
            </a:r>
          </a:p>
        </p:txBody>
      </p:sp>
    </p:spTree>
    <p:extLst>
      <p:ext uri="{BB962C8B-B14F-4D97-AF65-F5344CB8AC3E}">
        <p14:creationId xmlns:p14="http://schemas.microsoft.com/office/powerpoint/2010/main" val="19587732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a">
            <a:extLst>
              <a:ext uri="{FF2B5EF4-FFF2-40B4-BE49-F238E27FC236}">
                <a16:creationId xmlns:a16="http://schemas.microsoft.com/office/drawing/2014/main" id="{FB4840DB-5EC2-E8DE-B8AD-7A1BA2C53295}"/>
              </a:ext>
            </a:extLst>
          </p:cNvPr>
          <p:cNvSpPr txBox="1">
            <a:spLocks/>
          </p:cNvSpPr>
          <p:nvPr/>
        </p:nvSpPr>
        <p:spPr>
          <a:xfrm>
            <a:off x="838200" y="1433264"/>
            <a:ext cx="7279717" cy="376706"/>
          </a:xfrm>
          <a:prstGeom prst="rect">
            <a:avLst/>
          </a:prstGeom>
        </p:spPr>
        <p:txBody>
          <a:bodyPr vert="horz" wrap="square" lIns="0" tIns="0" rIns="0" bIns="0" rtlCol="0">
            <a:spAutoFit/>
          </a:bodyPr>
          <a:lstStyle>
            <a:lvl1pPr marL="0" marR="0" indent="0" algn="ctr" defTabSz="914367" rtl="0" eaLnBrk="1" fontAlgn="auto" latinLnBrk="0" hangingPunct="1">
              <a:lnSpc>
                <a:spcPct val="100000"/>
              </a:lnSpc>
              <a:spcBef>
                <a:spcPts val="0"/>
              </a:spcBef>
              <a:spcAft>
                <a:spcPts val="1274"/>
              </a:spcAft>
              <a:buClrTx/>
              <a:buSzPct val="90000"/>
              <a:buFont typeface="Wingdings" panose="05000000000000000000" pitchFamily="2" charset="2"/>
              <a:buNone/>
              <a:tabLst/>
              <a:defRPr sz="1961" b="0" i="0" kern="1200" spc="0" baseline="0">
                <a:solidFill>
                  <a:srgbClr val="000000"/>
                </a:solidFill>
                <a:latin typeface="Segoe UI Light" panose="020B0502040204020203" pitchFamily="34" charset="0"/>
                <a:ea typeface="+mn-ea"/>
                <a:cs typeface="Segoe UI Light" panose="020B0502040204020203" pitchFamily="34" charset="0"/>
              </a:defRPr>
            </a:lvl1pPr>
            <a:lvl2pPr marL="224097"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chemeClr val="tx2"/>
                </a:solidFill>
                <a:latin typeface="+mn-lt"/>
                <a:ea typeface="+mn-ea"/>
                <a:cs typeface="+mn-cs"/>
              </a:defRPr>
            </a:lvl2pPr>
            <a:lvl3pPr marL="448193"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32597" rtl="0" eaLnBrk="1" fontAlgn="auto" latinLnBrk="0" hangingPunct="1">
              <a:lnSpc>
                <a:spcPct val="100000"/>
              </a:lnSpc>
              <a:spcBef>
                <a:spcPts val="1836"/>
              </a:spcBef>
              <a:spcAft>
                <a:spcPts val="0"/>
              </a:spcAft>
              <a:buClrTx/>
              <a:buSzTx/>
              <a:buFont typeface="Wingdings" panose="05000000000000000000" pitchFamily="2" charset="2"/>
              <a:buNone/>
              <a:tabLst/>
              <a:defRPr/>
            </a:pPr>
            <a:r>
              <a:rPr kumimoji="0" lang="fr-FR" sz="2448" b="0" i="0" u="none" strike="noStrike" kern="1200" cap="none" spc="0" normalizeH="0" baseline="0" noProof="0">
                <a:ln w="3175">
                  <a:noFill/>
                </a:ln>
                <a:solidFill>
                  <a:srgbClr val="742775"/>
                </a:solidFill>
                <a:effectLst/>
                <a:uLnTx/>
                <a:uFillTx/>
                <a:latin typeface="Segoe UI Semibold"/>
                <a:ea typeface="+mn-ea"/>
                <a:cs typeface="Segoe UI" pitchFamily="34" charset="0"/>
              </a:rPr>
              <a:t>No code, </a:t>
            </a:r>
            <a:r>
              <a:rPr kumimoji="0" lang="fr-FR" sz="2448" b="0" i="0" u="none" strike="noStrike" kern="1200" cap="none" spc="0" normalizeH="0" baseline="0" noProof="0" err="1">
                <a:ln w="3175">
                  <a:noFill/>
                </a:ln>
                <a:solidFill>
                  <a:srgbClr val="742775"/>
                </a:solidFill>
                <a:effectLst/>
                <a:uLnTx/>
                <a:uFillTx/>
                <a:latin typeface="Segoe UI Semibold"/>
                <a:ea typeface="+mn-ea"/>
                <a:cs typeface="Segoe UI" pitchFamily="34" charset="0"/>
              </a:rPr>
              <a:t>low</a:t>
            </a:r>
            <a:r>
              <a:rPr kumimoji="0" lang="fr-FR" sz="2448" b="0" i="0" u="none" strike="noStrike" kern="1200" cap="none" spc="0" normalizeH="0" baseline="0" noProof="0">
                <a:ln w="3175">
                  <a:noFill/>
                </a:ln>
                <a:solidFill>
                  <a:srgbClr val="742775"/>
                </a:solidFill>
                <a:effectLst/>
                <a:uLnTx/>
                <a:uFillTx/>
                <a:latin typeface="Segoe UI Semibold"/>
                <a:ea typeface="+mn-ea"/>
                <a:cs typeface="Segoe UI" pitchFamily="34" charset="0"/>
              </a:rPr>
              <a:t> code, et Pro code</a:t>
            </a:r>
          </a:p>
        </p:txBody>
      </p:sp>
      <p:sp>
        <p:nvSpPr>
          <p:cNvPr id="6" name="PowerBi-Text">
            <a:extLst>
              <a:ext uri="{FF2B5EF4-FFF2-40B4-BE49-F238E27FC236}">
                <a16:creationId xmlns:a16="http://schemas.microsoft.com/office/drawing/2014/main" id="{79301274-FC1B-0E48-877B-76A5366CFCE9}"/>
              </a:ext>
            </a:extLst>
          </p:cNvPr>
          <p:cNvSpPr/>
          <p:nvPr/>
        </p:nvSpPr>
        <p:spPr>
          <a:xfrm>
            <a:off x="10189634" y="3728141"/>
            <a:ext cx="1771946" cy="493696"/>
          </a:xfrm>
          <a:prstGeom prst="rect">
            <a:avLst/>
          </a:prstGeom>
        </p:spPr>
        <p:txBody>
          <a:bodyPr wrap="none" lIns="0" tIns="0" rIns="0" bIns="0">
            <a:noAutofit/>
          </a:bodyPr>
          <a:lstStyle/>
          <a:p>
            <a:pPr marL="0" marR="0" lvl="0" indent="0" algn="ctr" defTabSz="878390" rtl="0" eaLnBrk="1" fontAlgn="auto" latinLnBrk="0" hangingPunct="1">
              <a:lnSpc>
                <a:spcPct val="100000"/>
              </a:lnSpc>
              <a:spcBef>
                <a:spcPts val="0"/>
              </a:spcBef>
              <a:spcAft>
                <a:spcPts val="408"/>
              </a:spcAft>
              <a:buClrTx/>
              <a:buSzTx/>
              <a:buFontTx/>
              <a:buNone/>
              <a:tabLst/>
              <a:defRPr/>
            </a:pPr>
            <a:r>
              <a:rPr kumimoji="0" lang="fr-FR" sz="204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Power BI</a:t>
            </a:r>
          </a:p>
          <a:p>
            <a:pPr marL="0" marR="0" lvl="0" indent="0" algn="ctr" defTabSz="878390" rtl="0" eaLnBrk="1" fontAlgn="auto" latinLnBrk="0" hangingPunct="1">
              <a:lnSpc>
                <a:spcPct val="100000"/>
              </a:lnSpc>
              <a:spcBef>
                <a:spcPts val="0"/>
              </a:spcBef>
              <a:spcAft>
                <a:spcPts val="408"/>
              </a:spcAft>
              <a:buClrTx/>
              <a:buSzTx/>
              <a:buFontTx/>
              <a:buNone/>
              <a:tabLst/>
              <a:defRPr/>
            </a:pPr>
            <a:r>
              <a:rPr kumimoji="0" lang="fr-FR" sz="1632" b="0" i="0" u="none" strike="noStrike" kern="1200" cap="none" spc="0" normalizeH="0" baseline="0" noProof="0">
                <a:ln>
                  <a:noFill/>
                </a:ln>
                <a:solidFill>
                  <a:prstClr val="black"/>
                </a:solidFill>
                <a:effectLst/>
                <a:uLnTx/>
                <a:uFillTx/>
                <a:latin typeface="Aptos" panose="02110004020202020204"/>
                <a:ea typeface="+mn-ea"/>
                <a:cs typeface="Segoe UI Semibold" panose="020B0702040204020203" pitchFamily="34" charset="0"/>
              </a:rPr>
              <a:t>pour l'exploration </a:t>
            </a:r>
            <a:br>
              <a:rPr kumimoji="0" lang="fr-FR" sz="1632" b="0" i="0" u="none" strike="noStrike" kern="1200" cap="none" spc="0" normalizeH="0" baseline="0" noProof="0">
                <a:ln>
                  <a:noFill/>
                </a:ln>
                <a:solidFill>
                  <a:prstClr val="black"/>
                </a:solidFill>
                <a:effectLst/>
                <a:uLnTx/>
                <a:uFillTx/>
                <a:latin typeface="Aptos" panose="02110004020202020204"/>
                <a:ea typeface="+mn-ea"/>
                <a:cs typeface="Segoe UI Semibold" panose="020B0702040204020203" pitchFamily="34" charset="0"/>
              </a:rPr>
            </a:br>
            <a:r>
              <a:rPr kumimoji="0" lang="fr-FR" sz="1632" b="0" i="0" u="none" strike="noStrike" kern="1200" cap="none" spc="0" normalizeH="0" baseline="0" noProof="0">
                <a:ln>
                  <a:noFill/>
                </a:ln>
                <a:solidFill>
                  <a:prstClr val="black"/>
                </a:solidFill>
                <a:effectLst/>
                <a:uLnTx/>
                <a:uFillTx/>
                <a:latin typeface="Aptos" panose="02110004020202020204"/>
                <a:ea typeface="+mn-ea"/>
                <a:cs typeface="Segoe UI Semibold" panose="020B0702040204020203" pitchFamily="34" charset="0"/>
              </a:rPr>
              <a:t>des données, l'analyse et </a:t>
            </a:r>
            <a:br>
              <a:rPr kumimoji="0" lang="fr-FR" sz="1632" b="0" i="0" u="none" strike="noStrike" kern="1200" cap="none" spc="0" normalizeH="0" baseline="0" noProof="0">
                <a:ln>
                  <a:noFill/>
                </a:ln>
                <a:solidFill>
                  <a:prstClr val="black"/>
                </a:solidFill>
                <a:effectLst/>
                <a:uLnTx/>
                <a:uFillTx/>
                <a:latin typeface="Aptos" panose="02110004020202020204"/>
                <a:ea typeface="+mn-ea"/>
                <a:cs typeface="Segoe UI Semibold" panose="020B0702040204020203" pitchFamily="34" charset="0"/>
              </a:rPr>
            </a:br>
            <a:r>
              <a:rPr kumimoji="0" lang="fr-FR" sz="1632" b="0" i="0" u="none" strike="noStrike" kern="1200" cap="none" spc="0" normalizeH="0" baseline="0" noProof="0">
                <a:ln>
                  <a:noFill/>
                </a:ln>
                <a:solidFill>
                  <a:prstClr val="black"/>
                </a:solidFill>
                <a:effectLst/>
                <a:uLnTx/>
                <a:uFillTx/>
                <a:latin typeface="Aptos" panose="02110004020202020204"/>
                <a:ea typeface="+mn-ea"/>
                <a:cs typeface="Segoe UI Semibold" panose="020B0702040204020203" pitchFamily="34" charset="0"/>
              </a:rPr>
              <a:t>la création de rapports</a:t>
            </a:r>
            <a:endParaRPr kumimoji="0" lang="fr-FR" sz="1632"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pic>
        <p:nvPicPr>
          <p:cNvPr id="7" name="PowerBi-Icon">
            <a:extLst>
              <a:ext uri="{FF2B5EF4-FFF2-40B4-BE49-F238E27FC236}">
                <a16:creationId xmlns:a16="http://schemas.microsoft.com/office/drawing/2014/main" id="{CD95E29D-4FED-8F5C-C92A-66E5FCDD29E2}"/>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1317" y="2463549"/>
            <a:ext cx="928581" cy="928581"/>
          </a:xfrm>
          <a:prstGeom prst="rect">
            <a:avLst/>
          </a:prstGeom>
          <a:noFill/>
          <a:extLst>
            <a:ext uri="{909E8E84-426E-40DD-AFC4-6F175D3DCCD1}">
              <a14:hiddenFill xmlns:a14="http://schemas.microsoft.com/office/drawing/2010/main">
                <a:solidFill>
                  <a:srgbClr val="FFFFFF"/>
                </a:solidFill>
              </a14:hiddenFill>
            </a:ext>
          </a:extLst>
        </p:spPr>
      </p:pic>
      <p:sp>
        <p:nvSpPr>
          <p:cNvPr id="8" name="PowerApps-Text">
            <a:extLst>
              <a:ext uri="{FF2B5EF4-FFF2-40B4-BE49-F238E27FC236}">
                <a16:creationId xmlns:a16="http://schemas.microsoft.com/office/drawing/2014/main" id="{5AD2F179-0F6B-3F7A-C616-EA184481347F}"/>
              </a:ext>
            </a:extLst>
          </p:cNvPr>
          <p:cNvSpPr/>
          <p:nvPr/>
        </p:nvSpPr>
        <p:spPr>
          <a:xfrm>
            <a:off x="474895" y="3728141"/>
            <a:ext cx="1771946" cy="493696"/>
          </a:xfrm>
          <a:prstGeom prst="rect">
            <a:avLst/>
          </a:prstGeom>
        </p:spPr>
        <p:txBody>
          <a:bodyPr wrap="none" lIns="0" tIns="0" rIns="0" bIns="0">
            <a:noAutofit/>
          </a:bodyPr>
          <a:lstStyle/>
          <a:p>
            <a:pPr marL="0" marR="0" lvl="0" indent="0" algn="ctr" defTabSz="878390" rtl="0" eaLnBrk="1" fontAlgn="auto" latinLnBrk="0" hangingPunct="1">
              <a:lnSpc>
                <a:spcPct val="100000"/>
              </a:lnSpc>
              <a:spcBef>
                <a:spcPts val="0"/>
              </a:spcBef>
              <a:spcAft>
                <a:spcPts val="408"/>
              </a:spcAft>
              <a:buClrTx/>
              <a:buSzTx/>
              <a:buFontTx/>
              <a:buNone/>
              <a:tabLst/>
              <a:defRPr/>
            </a:pPr>
            <a:r>
              <a:rPr kumimoji="0" lang="fr-FR" sz="204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Power Apps</a:t>
            </a:r>
          </a:p>
          <a:p>
            <a:pPr marL="0" marR="0" lvl="0" indent="0" algn="ctr" defTabSz="878390" rtl="0" eaLnBrk="1" fontAlgn="auto" latinLnBrk="0" hangingPunct="1">
              <a:lnSpc>
                <a:spcPct val="100000"/>
              </a:lnSpc>
              <a:spcBef>
                <a:spcPts val="0"/>
              </a:spcBef>
              <a:spcAft>
                <a:spcPts val="408"/>
              </a:spcAft>
              <a:buClrTx/>
              <a:buSzTx/>
              <a:buFontTx/>
              <a:buNone/>
              <a:tabLst/>
              <a:defRPr/>
            </a:pPr>
            <a:r>
              <a:rPr kumimoji="0" lang="fr-FR" sz="1632" b="0" i="0" u="none" strike="noStrike" kern="1200" cap="none" spc="0" normalizeH="0" baseline="0" noProof="0">
                <a:ln>
                  <a:noFill/>
                </a:ln>
                <a:solidFill>
                  <a:prstClr val="black"/>
                </a:solidFill>
                <a:effectLst/>
                <a:uLnTx/>
                <a:uFillTx/>
                <a:latin typeface="Aptos" panose="02110004020202020204"/>
                <a:ea typeface="+mn-ea"/>
                <a:cs typeface="Segoe UI Semibold" panose="020B0702040204020203" pitchFamily="34" charset="0"/>
              </a:rPr>
              <a:t>pour le développement </a:t>
            </a:r>
            <a:br>
              <a:rPr kumimoji="0" lang="fr-FR" sz="1632" b="0" i="0" u="none" strike="noStrike" kern="1200" cap="none" spc="0" normalizeH="0" baseline="0" noProof="0">
                <a:ln>
                  <a:noFill/>
                </a:ln>
                <a:solidFill>
                  <a:prstClr val="black"/>
                </a:solidFill>
                <a:effectLst/>
                <a:uLnTx/>
                <a:uFillTx/>
                <a:latin typeface="Aptos" panose="02110004020202020204"/>
                <a:ea typeface="+mn-ea"/>
                <a:cs typeface="Segoe UI Semibold" panose="020B0702040204020203" pitchFamily="34" charset="0"/>
              </a:rPr>
            </a:br>
            <a:r>
              <a:rPr kumimoji="0" lang="fr-FR" sz="1632" b="0" i="0" u="none" strike="noStrike" kern="1200" cap="none" spc="0" normalizeH="0" baseline="0" noProof="0">
                <a:ln>
                  <a:noFill/>
                </a:ln>
                <a:solidFill>
                  <a:prstClr val="black"/>
                </a:solidFill>
                <a:effectLst/>
                <a:uLnTx/>
                <a:uFillTx/>
                <a:latin typeface="Aptos" panose="02110004020202020204"/>
                <a:ea typeface="+mn-ea"/>
                <a:cs typeface="Segoe UI Semibold" panose="020B0702040204020203" pitchFamily="34" charset="0"/>
              </a:rPr>
              <a:t>d'applications </a:t>
            </a:r>
            <a:br>
              <a:rPr kumimoji="0" lang="fr-FR" sz="1632" b="0" i="0" u="none" strike="noStrike" kern="1200" cap="none" spc="0" normalizeH="0" baseline="0" noProof="0">
                <a:ln>
                  <a:noFill/>
                </a:ln>
                <a:solidFill>
                  <a:prstClr val="black"/>
                </a:solidFill>
                <a:effectLst/>
                <a:uLnTx/>
                <a:uFillTx/>
                <a:latin typeface="Aptos" panose="02110004020202020204"/>
                <a:ea typeface="+mn-ea"/>
                <a:cs typeface="Segoe UI Semibold" panose="020B0702040204020203" pitchFamily="34" charset="0"/>
              </a:rPr>
            </a:br>
            <a:r>
              <a:rPr kumimoji="0" lang="fr-FR" sz="1632" b="0" i="0" u="none" strike="noStrike" kern="1200" cap="none" spc="0" normalizeH="0" baseline="0" noProof="0">
                <a:ln>
                  <a:noFill/>
                </a:ln>
                <a:solidFill>
                  <a:prstClr val="black"/>
                </a:solidFill>
                <a:effectLst/>
                <a:uLnTx/>
                <a:uFillTx/>
                <a:latin typeface="Aptos" panose="02110004020202020204"/>
                <a:ea typeface="+mn-ea"/>
                <a:cs typeface="Segoe UI Semibold" panose="020B0702040204020203" pitchFamily="34" charset="0"/>
              </a:rPr>
              <a:t>web et mobiles</a:t>
            </a:r>
            <a:endParaRPr kumimoji="0" lang="fr-FR" sz="1632"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pic>
        <p:nvPicPr>
          <p:cNvPr id="9" name="PowerApp-Icon">
            <a:extLst>
              <a:ext uri="{FF2B5EF4-FFF2-40B4-BE49-F238E27FC236}">
                <a16:creationId xmlns:a16="http://schemas.microsoft.com/office/drawing/2014/main" id="{90E3EF66-458F-0754-1D76-73AB329449AA}"/>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578" y="2463549"/>
            <a:ext cx="928581" cy="928581"/>
          </a:xfrm>
          <a:prstGeom prst="rect">
            <a:avLst/>
          </a:prstGeom>
          <a:noFill/>
          <a:extLst>
            <a:ext uri="{909E8E84-426E-40DD-AFC4-6F175D3DCCD1}">
              <a14:hiddenFill xmlns:a14="http://schemas.microsoft.com/office/drawing/2010/main">
                <a:solidFill>
                  <a:srgbClr val="FFFFFF"/>
                </a:solidFill>
              </a14:hiddenFill>
            </a:ext>
          </a:extLst>
        </p:spPr>
      </p:pic>
      <p:sp>
        <p:nvSpPr>
          <p:cNvPr id="10" name="PowerAutomate-Text">
            <a:extLst>
              <a:ext uri="{FF2B5EF4-FFF2-40B4-BE49-F238E27FC236}">
                <a16:creationId xmlns:a16="http://schemas.microsoft.com/office/drawing/2014/main" id="{41BA91B0-FB49-3C3C-54B1-6FED114D149C}"/>
              </a:ext>
            </a:extLst>
          </p:cNvPr>
          <p:cNvSpPr/>
          <p:nvPr/>
        </p:nvSpPr>
        <p:spPr>
          <a:xfrm>
            <a:off x="3116736" y="3728141"/>
            <a:ext cx="1771946" cy="493696"/>
          </a:xfrm>
          <a:prstGeom prst="rect">
            <a:avLst/>
          </a:prstGeom>
        </p:spPr>
        <p:txBody>
          <a:bodyPr wrap="none" lIns="0" tIns="0" rIns="0" bIns="0">
            <a:noAutofit/>
          </a:bodyPr>
          <a:lstStyle/>
          <a:p>
            <a:pPr marL="0" marR="0" lvl="0" indent="0" algn="ctr" defTabSz="878390" rtl="0" eaLnBrk="1" fontAlgn="auto" latinLnBrk="0" hangingPunct="1">
              <a:lnSpc>
                <a:spcPct val="100000"/>
              </a:lnSpc>
              <a:spcBef>
                <a:spcPts val="0"/>
              </a:spcBef>
              <a:spcAft>
                <a:spcPts val="408"/>
              </a:spcAft>
              <a:buClrTx/>
              <a:buSzTx/>
              <a:buFontTx/>
              <a:buNone/>
              <a:tabLst/>
              <a:defRPr/>
            </a:pPr>
            <a:r>
              <a:rPr kumimoji="0" lang="fr-FR" sz="204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Power Automate</a:t>
            </a:r>
          </a:p>
          <a:p>
            <a:pPr marL="0" marR="0" lvl="0" indent="0" algn="ctr" defTabSz="878390" rtl="0" eaLnBrk="1" fontAlgn="auto" latinLnBrk="0" hangingPunct="1">
              <a:lnSpc>
                <a:spcPct val="100000"/>
              </a:lnSpc>
              <a:spcBef>
                <a:spcPts val="0"/>
              </a:spcBef>
              <a:spcAft>
                <a:spcPts val="408"/>
              </a:spcAft>
              <a:buClrTx/>
              <a:buSzTx/>
              <a:buFontTx/>
              <a:buNone/>
              <a:tabLst/>
              <a:defRPr/>
            </a:pPr>
            <a:r>
              <a:rPr kumimoji="0" lang="fr-FR" sz="1632" b="0" i="0" u="none" strike="noStrike" kern="1200" cap="none" spc="0" normalizeH="0" baseline="0" noProof="0">
                <a:ln>
                  <a:noFill/>
                </a:ln>
                <a:solidFill>
                  <a:prstClr val="black"/>
                </a:solidFill>
                <a:effectLst/>
                <a:uLnTx/>
                <a:uFillTx/>
                <a:latin typeface="Aptos" panose="02110004020202020204"/>
                <a:ea typeface="+mn-ea"/>
                <a:cs typeface="Segoe UI Semibold" panose="020B0702040204020203" pitchFamily="34" charset="0"/>
              </a:rPr>
              <a:t>pour l'automatisation des </a:t>
            </a:r>
            <a:br>
              <a:rPr kumimoji="0" lang="fr-FR" sz="1632" b="0" i="0" u="none" strike="noStrike" kern="1200" cap="none" spc="0" normalizeH="0" baseline="0" noProof="0">
                <a:ln>
                  <a:noFill/>
                </a:ln>
                <a:solidFill>
                  <a:prstClr val="black"/>
                </a:solidFill>
                <a:effectLst/>
                <a:uLnTx/>
                <a:uFillTx/>
                <a:latin typeface="Aptos" panose="02110004020202020204"/>
                <a:ea typeface="+mn-ea"/>
                <a:cs typeface="Segoe UI Semibold" panose="020B0702040204020203" pitchFamily="34" charset="0"/>
              </a:rPr>
            </a:br>
            <a:r>
              <a:rPr kumimoji="0" lang="fr-FR" sz="1632" b="0" i="0" u="none" strike="noStrike" kern="1200" cap="none" spc="0" normalizeH="0" baseline="0" noProof="0">
                <a:ln>
                  <a:noFill/>
                </a:ln>
                <a:solidFill>
                  <a:prstClr val="black"/>
                </a:solidFill>
                <a:effectLst/>
                <a:uLnTx/>
                <a:uFillTx/>
                <a:latin typeface="Aptos" panose="02110004020202020204"/>
                <a:ea typeface="+mn-ea"/>
                <a:cs typeface="Segoe UI Semibold" panose="020B0702040204020203" pitchFamily="34" charset="0"/>
              </a:rPr>
              <a:t>tâches robotisées et </a:t>
            </a:r>
            <a:br>
              <a:rPr kumimoji="0" lang="fr-FR" sz="1632" b="0" i="0" u="none" strike="noStrike" kern="1200" cap="none" spc="0" normalizeH="0" baseline="0" noProof="0">
                <a:ln>
                  <a:noFill/>
                </a:ln>
                <a:solidFill>
                  <a:prstClr val="black"/>
                </a:solidFill>
                <a:effectLst/>
                <a:uLnTx/>
                <a:uFillTx/>
                <a:latin typeface="Aptos" panose="02110004020202020204"/>
                <a:ea typeface="+mn-ea"/>
                <a:cs typeface="Segoe UI Semibold" panose="020B0702040204020203" pitchFamily="34" charset="0"/>
              </a:rPr>
            </a:br>
            <a:r>
              <a:rPr kumimoji="0" lang="fr-FR" sz="1632" b="0" i="0" u="none" strike="noStrike" kern="1200" cap="none" spc="0" normalizeH="0" baseline="0" noProof="0">
                <a:ln>
                  <a:noFill/>
                </a:ln>
                <a:solidFill>
                  <a:prstClr val="black"/>
                </a:solidFill>
                <a:effectLst/>
                <a:uLnTx/>
                <a:uFillTx/>
                <a:latin typeface="Aptos" panose="02110004020202020204"/>
                <a:ea typeface="+mn-ea"/>
                <a:cs typeface="Segoe UI Semibold" panose="020B0702040204020203" pitchFamily="34" charset="0"/>
              </a:rPr>
              <a:t>des processus d'entreprise</a:t>
            </a:r>
            <a:endParaRPr kumimoji="0" lang="fr-FR" sz="1632"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pic>
        <p:nvPicPr>
          <p:cNvPr id="11" name="PowerAutomate-Icon">
            <a:extLst>
              <a:ext uri="{FF2B5EF4-FFF2-40B4-BE49-F238E27FC236}">
                <a16:creationId xmlns:a16="http://schemas.microsoft.com/office/drawing/2014/main" id="{72E53134-C889-8FF2-3AD1-886452305FD7}"/>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6092" y="2463549"/>
            <a:ext cx="928581" cy="928581"/>
          </a:xfrm>
          <a:prstGeom prst="rect">
            <a:avLst/>
          </a:prstGeom>
          <a:noFill/>
          <a:extLst>
            <a:ext uri="{909E8E84-426E-40DD-AFC4-6F175D3DCCD1}">
              <a14:hiddenFill xmlns:a14="http://schemas.microsoft.com/office/drawing/2010/main">
                <a:solidFill>
                  <a:srgbClr val="FFFFFF"/>
                </a:solidFill>
              </a14:hiddenFill>
            </a:ext>
          </a:extLst>
        </p:spPr>
      </p:pic>
      <p:sp>
        <p:nvSpPr>
          <p:cNvPr id="12" name="PVA-Text">
            <a:extLst>
              <a:ext uri="{FF2B5EF4-FFF2-40B4-BE49-F238E27FC236}">
                <a16:creationId xmlns:a16="http://schemas.microsoft.com/office/drawing/2014/main" id="{A14BC005-D099-CAFD-EFCE-48CEC6D3D0B2}"/>
              </a:ext>
            </a:extLst>
          </p:cNvPr>
          <p:cNvSpPr/>
          <p:nvPr/>
        </p:nvSpPr>
        <p:spPr>
          <a:xfrm>
            <a:off x="5758578" y="3728141"/>
            <a:ext cx="1771946" cy="493696"/>
          </a:xfrm>
          <a:prstGeom prst="rect">
            <a:avLst/>
          </a:prstGeom>
        </p:spPr>
        <p:txBody>
          <a:bodyPr wrap="none" lIns="0" tIns="0" rIns="0" bIns="0">
            <a:noAutofit/>
          </a:bodyPr>
          <a:lstStyle/>
          <a:p>
            <a:pPr marL="0" marR="0" lvl="0" indent="0" algn="ctr" defTabSz="878390" rtl="0" eaLnBrk="1" fontAlgn="auto" latinLnBrk="0" hangingPunct="1">
              <a:lnSpc>
                <a:spcPct val="100000"/>
              </a:lnSpc>
              <a:spcBef>
                <a:spcPts val="0"/>
              </a:spcBef>
              <a:spcAft>
                <a:spcPts val="408"/>
              </a:spcAft>
              <a:buClrTx/>
              <a:buSzTx/>
              <a:buFontTx/>
              <a:buNone/>
              <a:tabLst/>
              <a:defRPr/>
            </a:pPr>
            <a:r>
              <a:rPr kumimoji="0" lang="fr-FR" sz="204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Power Virtual Agents</a:t>
            </a:r>
            <a:endParaRPr kumimoji="0" lang="fr-FR" sz="1632"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878390" rtl="0" eaLnBrk="1" fontAlgn="auto" latinLnBrk="0" hangingPunct="1">
              <a:lnSpc>
                <a:spcPct val="100000"/>
              </a:lnSpc>
              <a:spcBef>
                <a:spcPts val="0"/>
              </a:spcBef>
              <a:spcAft>
                <a:spcPts val="408"/>
              </a:spcAft>
              <a:buClrTx/>
              <a:buSzTx/>
              <a:buFontTx/>
              <a:buNone/>
              <a:tabLst/>
              <a:defRPr/>
            </a:pPr>
            <a:r>
              <a:rPr kumimoji="0" lang="fr-FR" sz="1632" b="0" i="0" u="none" strike="noStrike" kern="1200" cap="none" spc="0" normalizeH="0" baseline="0" noProof="0">
                <a:ln>
                  <a:noFill/>
                </a:ln>
                <a:solidFill>
                  <a:prstClr val="black"/>
                </a:solidFill>
                <a:effectLst/>
                <a:uLnTx/>
                <a:uFillTx/>
                <a:latin typeface="Aptos" panose="02110004020202020204"/>
                <a:ea typeface="+mn-ea"/>
                <a:cs typeface="Segoe UI Semibold" panose="020B0702040204020203" pitchFamily="34" charset="0"/>
              </a:rPr>
              <a:t>pour créer des </a:t>
            </a:r>
            <a:br>
              <a:rPr kumimoji="0" lang="fr-FR" sz="1632" b="0" i="0" u="none" strike="noStrike" kern="1200" cap="none" spc="0" normalizeH="0" baseline="0" noProof="0">
                <a:ln>
                  <a:noFill/>
                </a:ln>
                <a:solidFill>
                  <a:prstClr val="black"/>
                </a:solidFill>
                <a:effectLst/>
                <a:uLnTx/>
                <a:uFillTx/>
                <a:latin typeface="Aptos" panose="02110004020202020204"/>
                <a:ea typeface="+mn-ea"/>
                <a:cs typeface="Segoe UI Semibold" panose="020B0702040204020203" pitchFamily="34" charset="0"/>
              </a:rPr>
            </a:br>
            <a:r>
              <a:rPr kumimoji="0" lang="fr-FR" sz="1632" b="0" i="0" u="none" strike="noStrike" kern="1200" cap="none" spc="0" normalizeH="0" baseline="0" noProof="0">
                <a:ln>
                  <a:noFill/>
                </a:ln>
                <a:solidFill>
                  <a:prstClr val="black"/>
                </a:solidFill>
                <a:effectLst/>
                <a:uLnTx/>
                <a:uFillTx/>
                <a:latin typeface="Aptos" panose="02110004020202020204"/>
                <a:ea typeface="+mn-ea"/>
                <a:cs typeface="Segoe UI Semibold" panose="020B0702040204020203" pitchFamily="34" charset="0"/>
              </a:rPr>
              <a:t>chats bots et des </a:t>
            </a:r>
            <a:br>
              <a:rPr kumimoji="0" lang="fr-FR" sz="1632" b="0" i="0" u="none" strike="noStrike" kern="1200" cap="none" spc="0" normalizeH="0" baseline="0" noProof="0">
                <a:ln>
                  <a:noFill/>
                </a:ln>
                <a:solidFill>
                  <a:prstClr val="black"/>
                </a:solidFill>
                <a:effectLst/>
                <a:uLnTx/>
                <a:uFillTx/>
                <a:latin typeface="Aptos" panose="02110004020202020204"/>
                <a:ea typeface="+mn-ea"/>
                <a:cs typeface="Segoe UI Semibold" panose="020B0702040204020203" pitchFamily="34" charset="0"/>
              </a:rPr>
            </a:br>
            <a:r>
              <a:rPr kumimoji="0" lang="fr-FR" sz="1632" b="0" i="0" u="none" strike="noStrike" kern="1200" cap="none" spc="0" normalizeH="0" baseline="0" noProof="0">
                <a:ln>
                  <a:noFill/>
                </a:ln>
                <a:solidFill>
                  <a:prstClr val="black"/>
                </a:solidFill>
                <a:effectLst/>
                <a:uLnTx/>
                <a:uFillTx/>
                <a:latin typeface="Aptos" panose="02110004020202020204"/>
                <a:ea typeface="+mn-ea"/>
                <a:cs typeface="Segoe UI Semibold" panose="020B0702040204020203" pitchFamily="34" charset="0"/>
              </a:rPr>
              <a:t>agents conversationnels</a:t>
            </a:r>
            <a:endParaRPr kumimoji="0" lang="fr-FR" sz="1632" b="0" i="0" u="none" strike="noStrike" kern="1200" cap="none" spc="0" normalizeH="0" baseline="0" noProof="0">
              <a:ln>
                <a:noFill/>
              </a:ln>
              <a:solidFill>
                <a:prstClr val="black"/>
              </a:solidFill>
              <a:effectLst/>
              <a:uLnTx/>
              <a:uFillTx/>
              <a:latin typeface="Segoe UI"/>
              <a:ea typeface="+mn-ea"/>
              <a:cs typeface="Segoe UI Semibold" panose="020B0702040204020203" pitchFamily="34" charset="0"/>
            </a:endParaRPr>
          </a:p>
        </p:txBody>
      </p:sp>
      <p:pic>
        <p:nvPicPr>
          <p:cNvPr id="13" name="PVA-Icon">
            <a:extLst>
              <a:ext uri="{FF2B5EF4-FFF2-40B4-BE49-F238E27FC236}">
                <a16:creationId xmlns:a16="http://schemas.microsoft.com/office/drawing/2014/main" id="{AA449553-73FB-2A96-AD40-B7D6B011E533}"/>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1232" y="2464523"/>
            <a:ext cx="926637" cy="926633"/>
          </a:xfrm>
          <a:prstGeom prst="rect">
            <a:avLst/>
          </a:prstGeom>
          <a:noFill/>
          <a:extLst>
            <a:ext uri="{909E8E84-426E-40DD-AFC4-6F175D3DCCD1}">
              <a14:hiddenFill xmlns:a14="http://schemas.microsoft.com/office/drawing/2010/main">
                <a:solidFill>
                  <a:srgbClr val="FFFFFF"/>
                </a:solidFill>
              </a14:hiddenFill>
            </a:ext>
          </a:extLst>
        </p:spPr>
      </p:pic>
      <p:sp>
        <p:nvSpPr>
          <p:cNvPr id="14" name="PowerPages-Text">
            <a:extLst>
              <a:ext uri="{FF2B5EF4-FFF2-40B4-BE49-F238E27FC236}">
                <a16:creationId xmlns:a16="http://schemas.microsoft.com/office/drawing/2014/main" id="{04E3A42F-21D4-3ED3-AC1D-EAA3CC2D8D6E}"/>
              </a:ext>
            </a:extLst>
          </p:cNvPr>
          <p:cNvSpPr/>
          <p:nvPr/>
        </p:nvSpPr>
        <p:spPr>
          <a:xfrm>
            <a:off x="8117917" y="3728141"/>
            <a:ext cx="1771946" cy="493696"/>
          </a:xfrm>
          <a:prstGeom prst="rect">
            <a:avLst/>
          </a:prstGeom>
        </p:spPr>
        <p:txBody>
          <a:bodyPr wrap="none" lIns="0" tIns="0" rIns="0" bIns="0">
            <a:noAutofit/>
          </a:bodyPr>
          <a:lstStyle/>
          <a:p>
            <a:pPr marL="0" marR="0" lvl="0" indent="0" algn="ctr" defTabSz="878390" rtl="0" eaLnBrk="1" fontAlgn="auto" latinLnBrk="0" hangingPunct="1">
              <a:lnSpc>
                <a:spcPct val="100000"/>
              </a:lnSpc>
              <a:spcBef>
                <a:spcPts val="0"/>
              </a:spcBef>
              <a:spcAft>
                <a:spcPts val="408"/>
              </a:spcAft>
              <a:buClrTx/>
              <a:buSzTx/>
              <a:buFontTx/>
              <a:buNone/>
              <a:tabLst/>
              <a:defRPr/>
            </a:pPr>
            <a:r>
              <a:rPr kumimoji="0" lang="fr-FR" sz="204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Power Pages</a:t>
            </a:r>
            <a:endParaRPr kumimoji="0" lang="fr-FR" sz="1632"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878390" rtl="0" eaLnBrk="1" fontAlgn="auto" latinLnBrk="0" hangingPunct="1">
              <a:lnSpc>
                <a:spcPct val="100000"/>
              </a:lnSpc>
              <a:spcBef>
                <a:spcPts val="0"/>
              </a:spcBef>
              <a:spcAft>
                <a:spcPts val="408"/>
              </a:spcAft>
              <a:buClrTx/>
              <a:buSzTx/>
              <a:buFontTx/>
              <a:buNone/>
              <a:tabLst/>
              <a:defRPr/>
            </a:pPr>
            <a:r>
              <a:rPr kumimoji="0" lang="fr-FR" sz="1632" b="0" i="0" u="none" strike="noStrike" kern="1200" cap="none" spc="0" normalizeH="0" baseline="0" noProof="0">
                <a:ln>
                  <a:noFill/>
                </a:ln>
                <a:solidFill>
                  <a:prstClr val="black"/>
                </a:solidFill>
                <a:effectLst/>
                <a:uLnTx/>
                <a:uFillTx/>
                <a:latin typeface="Aptos" panose="02110004020202020204"/>
                <a:ea typeface="+mn-ea"/>
                <a:cs typeface="Segoe UI Semibold" panose="020B0702040204020203" pitchFamily="34" charset="0"/>
              </a:rPr>
              <a:t>pour la création </a:t>
            </a:r>
          </a:p>
          <a:p>
            <a:pPr marL="0" marR="0" lvl="0" indent="0" algn="ctr" defTabSz="878390" rtl="0" eaLnBrk="1" fontAlgn="auto" latinLnBrk="0" hangingPunct="1">
              <a:lnSpc>
                <a:spcPct val="100000"/>
              </a:lnSpc>
              <a:spcBef>
                <a:spcPts val="0"/>
              </a:spcBef>
              <a:spcAft>
                <a:spcPts val="408"/>
              </a:spcAft>
              <a:buClrTx/>
              <a:buSzTx/>
              <a:buFontTx/>
              <a:buNone/>
              <a:tabLst/>
              <a:defRPr/>
            </a:pPr>
            <a:r>
              <a:rPr kumimoji="0" lang="fr-FR" sz="1632" b="0" i="0" u="none" strike="noStrike" kern="1200" cap="none" spc="0" normalizeH="0" baseline="0" noProof="0">
                <a:ln>
                  <a:noFill/>
                </a:ln>
                <a:solidFill>
                  <a:prstClr val="black"/>
                </a:solidFill>
                <a:effectLst/>
                <a:uLnTx/>
                <a:uFillTx/>
                <a:latin typeface="Aptos" panose="02110004020202020204"/>
                <a:ea typeface="+mn-ea"/>
                <a:cs typeface="Segoe UI Semibold" panose="020B0702040204020203" pitchFamily="34" charset="0"/>
              </a:rPr>
              <a:t>de sites web </a:t>
            </a:r>
          </a:p>
          <a:p>
            <a:pPr marL="0" marR="0" lvl="0" indent="0" algn="ctr" defTabSz="878390" rtl="0" eaLnBrk="1" fontAlgn="auto" latinLnBrk="0" hangingPunct="1">
              <a:lnSpc>
                <a:spcPct val="100000"/>
              </a:lnSpc>
              <a:spcBef>
                <a:spcPts val="0"/>
              </a:spcBef>
              <a:spcAft>
                <a:spcPts val="408"/>
              </a:spcAft>
              <a:buClrTx/>
              <a:buSzTx/>
              <a:buFontTx/>
              <a:buNone/>
              <a:tabLst/>
              <a:defRPr/>
            </a:pPr>
            <a:r>
              <a:rPr kumimoji="0" lang="fr-FR" sz="1632" b="0" i="0" u="none" strike="noStrike" kern="1200" cap="none" spc="0" normalizeH="0" baseline="0" noProof="0">
                <a:ln>
                  <a:noFill/>
                </a:ln>
                <a:solidFill>
                  <a:prstClr val="black"/>
                </a:solidFill>
                <a:effectLst/>
                <a:uLnTx/>
                <a:uFillTx/>
                <a:latin typeface="Aptos" panose="02110004020202020204"/>
                <a:ea typeface="+mn-ea"/>
                <a:cs typeface="Segoe UI Semibold" panose="020B0702040204020203" pitchFamily="34" charset="0"/>
              </a:rPr>
              <a:t>pour entreprises</a:t>
            </a:r>
            <a:endParaRPr kumimoji="0" lang="fr-FR" sz="1632" b="0" i="0" u="none" strike="noStrike" kern="1200" cap="none" spc="0" normalizeH="0" baseline="0" noProof="0">
              <a:ln>
                <a:noFill/>
              </a:ln>
              <a:solidFill>
                <a:prstClr val="black"/>
              </a:solidFill>
              <a:effectLst/>
              <a:uLnTx/>
              <a:uFillTx/>
              <a:latin typeface="Segoe UI"/>
              <a:ea typeface="+mn-ea"/>
              <a:cs typeface="Segoe UI Semibold" panose="020B0702040204020203" pitchFamily="34" charset="0"/>
            </a:endParaRPr>
          </a:p>
        </p:txBody>
      </p:sp>
      <p:pic>
        <p:nvPicPr>
          <p:cNvPr id="15" name="PowerPages-Icon">
            <a:extLst>
              <a:ext uri="{FF2B5EF4-FFF2-40B4-BE49-F238E27FC236}">
                <a16:creationId xmlns:a16="http://schemas.microsoft.com/office/drawing/2014/main" id="{64B0A3EA-B26F-5A49-FF1F-CD2219EEE270}"/>
              </a:ext>
              <a:ext uri="{C183D7F6-B498-43B3-948B-1728B52AA6E4}">
                <adec:decorative xmlns:adec="http://schemas.microsoft.com/office/drawing/2017/decorative" val="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8476096" y="2465209"/>
            <a:ext cx="925260" cy="925260"/>
          </a:xfrm>
          <a:prstGeom prst="rect">
            <a:avLst/>
          </a:prstGeom>
          <a:noFill/>
          <a:extLst>
            <a:ext uri="{909E8E84-426E-40DD-AFC4-6F175D3DCCD1}">
              <a14:hiddenFill xmlns:a14="http://schemas.microsoft.com/office/drawing/2010/main">
                <a:solidFill>
                  <a:srgbClr val="FFFFFF"/>
                </a:solidFill>
              </a14:hiddenFill>
            </a:ext>
          </a:extLst>
        </p:spPr>
      </p:pic>
      <p:sp>
        <p:nvSpPr>
          <p:cNvPr id="16" name="Dataverse-Text">
            <a:extLst>
              <a:ext uri="{FF2B5EF4-FFF2-40B4-BE49-F238E27FC236}">
                <a16:creationId xmlns:a16="http://schemas.microsoft.com/office/drawing/2014/main" id="{AD2BDBD2-DD53-ED39-C7D5-22540F79086D}"/>
              </a:ext>
            </a:extLst>
          </p:cNvPr>
          <p:cNvSpPr/>
          <p:nvPr/>
        </p:nvSpPr>
        <p:spPr bwMode="auto">
          <a:xfrm>
            <a:off x="1235333" y="6024746"/>
            <a:ext cx="1733807" cy="23052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597" rtl="0" eaLnBrk="1" fontAlgn="base" latinLnBrk="0" hangingPunct="1">
              <a:lnSpc>
                <a:spcPct val="90000"/>
              </a:lnSpc>
              <a:spcBef>
                <a:spcPct val="0"/>
              </a:spcBef>
              <a:spcAft>
                <a:spcPts val="612"/>
              </a:spcAft>
              <a:buClrTx/>
              <a:buSzTx/>
              <a:buFontTx/>
              <a:buNone/>
              <a:tabLst/>
              <a:defRPr/>
            </a:pPr>
            <a:r>
              <a:rPr kumimoji="0" lang="fr-FR" sz="1632" b="0" i="0" u="none" strike="noStrike" kern="1200" cap="none" spc="0" normalizeH="0" baseline="0" noProof="0">
                <a:ln>
                  <a:noFill/>
                </a:ln>
                <a:solidFill>
                  <a:prstClr val="black"/>
                </a:solidFill>
                <a:effectLst/>
                <a:uLnTx/>
                <a:uFillTx/>
                <a:latin typeface="Segoe UI"/>
                <a:ea typeface="+mn-ea"/>
                <a:cs typeface="Segoe UI Semibold" panose="020B0702040204020203" pitchFamily="34" charset="0"/>
              </a:rPr>
              <a:t>Dataverse</a:t>
            </a:r>
          </a:p>
        </p:txBody>
      </p:sp>
      <p:pic>
        <p:nvPicPr>
          <p:cNvPr id="17" name="Dataverse-Icon">
            <a:extLst>
              <a:ext uri="{FF2B5EF4-FFF2-40B4-BE49-F238E27FC236}">
                <a16:creationId xmlns:a16="http://schemas.microsoft.com/office/drawing/2014/main" id="{07D60C0A-5EC4-6B0F-D2CF-77EE5038FCB5}"/>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585510" y="5058943"/>
            <a:ext cx="1033452" cy="1033450"/>
          </a:xfrm>
          <a:prstGeom prst="rect">
            <a:avLst/>
          </a:prstGeom>
          <a:effectLst/>
        </p:spPr>
      </p:pic>
      <p:sp>
        <p:nvSpPr>
          <p:cNvPr id="18" name="AIBuilder-Text">
            <a:extLst>
              <a:ext uri="{FF2B5EF4-FFF2-40B4-BE49-F238E27FC236}">
                <a16:creationId xmlns:a16="http://schemas.microsoft.com/office/drawing/2014/main" id="{6FA9A3A0-8CBB-7316-0AA6-26189E3D1003}"/>
              </a:ext>
            </a:extLst>
          </p:cNvPr>
          <p:cNvSpPr/>
          <p:nvPr/>
        </p:nvSpPr>
        <p:spPr bwMode="auto">
          <a:xfrm>
            <a:off x="4187125" y="6024746"/>
            <a:ext cx="1220651" cy="23052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597" rtl="0" eaLnBrk="1" fontAlgn="base" latinLnBrk="0" hangingPunct="1">
              <a:lnSpc>
                <a:spcPct val="90000"/>
              </a:lnSpc>
              <a:spcBef>
                <a:spcPct val="0"/>
              </a:spcBef>
              <a:spcAft>
                <a:spcPts val="612"/>
              </a:spcAft>
              <a:buClrTx/>
              <a:buSzTx/>
              <a:buFontTx/>
              <a:buNone/>
              <a:tabLst/>
              <a:defRPr/>
            </a:pPr>
            <a:r>
              <a:rPr kumimoji="0" lang="fr-FR" sz="1632" b="0" i="0" u="none" strike="noStrike" kern="1200" cap="none" spc="0" normalizeH="0" baseline="0" noProof="0">
                <a:ln>
                  <a:noFill/>
                </a:ln>
                <a:solidFill>
                  <a:prstClr val="black"/>
                </a:solidFill>
                <a:effectLst/>
                <a:uLnTx/>
                <a:uFillTx/>
                <a:latin typeface="Segoe UI"/>
                <a:ea typeface="+mn-ea"/>
                <a:cs typeface="Segoe UI Semibold" panose="020B0702040204020203" pitchFamily="34" charset="0"/>
              </a:rPr>
              <a:t>AI Builder</a:t>
            </a:r>
          </a:p>
        </p:txBody>
      </p:sp>
      <p:pic>
        <p:nvPicPr>
          <p:cNvPr id="19" name="AIBuilder-Icon">
            <a:extLst>
              <a:ext uri="{FF2B5EF4-FFF2-40B4-BE49-F238E27FC236}">
                <a16:creationId xmlns:a16="http://schemas.microsoft.com/office/drawing/2014/main" id="{AABFAA7C-6D9F-FDFD-673A-AAFFAF413262}"/>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4351284" y="5130509"/>
            <a:ext cx="892330" cy="892330"/>
          </a:xfrm>
          <a:prstGeom prst="rect">
            <a:avLst/>
          </a:prstGeom>
        </p:spPr>
      </p:pic>
      <p:sp>
        <p:nvSpPr>
          <p:cNvPr id="20" name="Connector-Text">
            <a:extLst>
              <a:ext uri="{FF2B5EF4-FFF2-40B4-BE49-F238E27FC236}">
                <a16:creationId xmlns:a16="http://schemas.microsoft.com/office/drawing/2014/main" id="{E6CCE3DB-409B-B2A0-E983-A1BE9B68BBF1}"/>
              </a:ext>
            </a:extLst>
          </p:cNvPr>
          <p:cNvSpPr/>
          <p:nvPr/>
        </p:nvSpPr>
        <p:spPr bwMode="auto">
          <a:xfrm>
            <a:off x="6625759" y="6024746"/>
            <a:ext cx="1733807" cy="23052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597" rtl="0" eaLnBrk="1" fontAlgn="base" latinLnBrk="0" hangingPunct="1">
              <a:lnSpc>
                <a:spcPct val="90000"/>
              </a:lnSpc>
              <a:spcBef>
                <a:spcPct val="0"/>
              </a:spcBef>
              <a:spcAft>
                <a:spcPts val="612"/>
              </a:spcAft>
              <a:buClrTx/>
              <a:buSzTx/>
              <a:buFontTx/>
              <a:buNone/>
              <a:tabLst/>
              <a:defRPr/>
            </a:pPr>
            <a:r>
              <a:rPr kumimoji="0" lang="fr-FR" sz="1632" b="0" i="0" u="none" strike="noStrike" kern="1200" cap="none" spc="0" normalizeH="0" baseline="0" noProof="0">
                <a:ln>
                  <a:noFill/>
                </a:ln>
                <a:solidFill>
                  <a:prstClr val="black"/>
                </a:solidFill>
                <a:effectLst/>
                <a:uLnTx/>
                <a:uFillTx/>
                <a:latin typeface="Segoe UI"/>
                <a:ea typeface="+mn-ea"/>
                <a:cs typeface="Segoe UI Semibold" panose="020B0702040204020203" pitchFamily="34" charset="0"/>
              </a:rPr>
              <a:t>Data Connectors</a:t>
            </a:r>
          </a:p>
        </p:txBody>
      </p:sp>
      <p:pic>
        <p:nvPicPr>
          <p:cNvPr id="21" name="Connector-Icon">
            <a:extLst>
              <a:ext uri="{FF2B5EF4-FFF2-40B4-BE49-F238E27FC236}">
                <a16:creationId xmlns:a16="http://schemas.microsoft.com/office/drawing/2014/main" id="{F62DE39B-7E55-F57E-6822-C6B0167D952D}"/>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7106942" y="5275263"/>
            <a:ext cx="705216" cy="705216"/>
          </a:xfrm>
          <a:prstGeom prst="rect">
            <a:avLst/>
          </a:prstGeom>
        </p:spPr>
      </p:pic>
      <p:sp>
        <p:nvSpPr>
          <p:cNvPr id="22" name="Gouv-Text">
            <a:extLst>
              <a:ext uri="{FF2B5EF4-FFF2-40B4-BE49-F238E27FC236}">
                <a16:creationId xmlns:a16="http://schemas.microsoft.com/office/drawing/2014/main" id="{5B9D2AC7-5207-521C-B16A-E67376F66FEF}"/>
              </a:ext>
            </a:extLst>
          </p:cNvPr>
          <p:cNvSpPr/>
          <p:nvPr/>
        </p:nvSpPr>
        <p:spPr bwMode="auto">
          <a:xfrm>
            <a:off x="9341800" y="6024746"/>
            <a:ext cx="1733807" cy="5289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597" rtl="0" eaLnBrk="1" fontAlgn="base" latinLnBrk="0" hangingPunct="1">
              <a:lnSpc>
                <a:spcPct val="90000"/>
              </a:lnSpc>
              <a:spcBef>
                <a:spcPct val="0"/>
              </a:spcBef>
              <a:spcAft>
                <a:spcPts val="612"/>
              </a:spcAft>
              <a:buClrTx/>
              <a:buSzTx/>
              <a:buFontTx/>
              <a:buNone/>
              <a:tabLst/>
              <a:defRPr/>
            </a:pPr>
            <a:r>
              <a:rPr kumimoji="0" lang="fr-FR" sz="1632" b="0" i="0" u="none" strike="noStrike" kern="1200" cap="none" spc="0" normalizeH="0" baseline="0" noProof="0">
                <a:ln>
                  <a:noFill/>
                </a:ln>
                <a:solidFill>
                  <a:prstClr val="black"/>
                </a:solidFill>
                <a:effectLst/>
                <a:uLnTx/>
                <a:uFillTx/>
                <a:latin typeface="Segoe UI"/>
                <a:ea typeface="+mn-ea"/>
                <a:cs typeface="Segoe UI Semibold" panose="020B0702040204020203" pitchFamily="34" charset="0"/>
              </a:rPr>
              <a:t>Sécurité et </a:t>
            </a:r>
          </a:p>
          <a:p>
            <a:pPr marL="0" marR="0" lvl="0" indent="0" algn="ctr" defTabSz="932597" rtl="0" eaLnBrk="1" fontAlgn="base" latinLnBrk="0" hangingPunct="1">
              <a:lnSpc>
                <a:spcPct val="90000"/>
              </a:lnSpc>
              <a:spcBef>
                <a:spcPct val="0"/>
              </a:spcBef>
              <a:spcAft>
                <a:spcPts val="612"/>
              </a:spcAft>
              <a:buClrTx/>
              <a:buSzTx/>
              <a:buFontTx/>
              <a:buNone/>
              <a:tabLst/>
              <a:defRPr/>
            </a:pPr>
            <a:r>
              <a:rPr kumimoji="0" lang="fr-FR" sz="1632" b="0" i="0" u="none" strike="noStrike" kern="1200" cap="none" spc="0" normalizeH="0" baseline="0" noProof="0">
                <a:ln>
                  <a:noFill/>
                </a:ln>
                <a:solidFill>
                  <a:prstClr val="black"/>
                </a:solidFill>
                <a:effectLst/>
                <a:uLnTx/>
                <a:uFillTx/>
                <a:latin typeface="Segoe UI"/>
                <a:ea typeface="+mn-ea"/>
                <a:cs typeface="Segoe UI Semibold" panose="020B0702040204020203" pitchFamily="34" charset="0"/>
              </a:rPr>
              <a:t>gouvernance</a:t>
            </a:r>
          </a:p>
        </p:txBody>
      </p:sp>
      <p:grpSp>
        <p:nvGrpSpPr>
          <p:cNvPr id="23" name="Gouv-Icon">
            <a:extLst>
              <a:ext uri="{FF2B5EF4-FFF2-40B4-BE49-F238E27FC236}">
                <a16:creationId xmlns:a16="http://schemas.microsoft.com/office/drawing/2014/main" id="{F26A3C0F-832C-BC32-F8F8-45E64A7C27F9}"/>
              </a:ext>
            </a:extLst>
          </p:cNvPr>
          <p:cNvGrpSpPr/>
          <p:nvPr/>
        </p:nvGrpSpPr>
        <p:grpSpPr>
          <a:xfrm>
            <a:off x="9592375" y="5129296"/>
            <a:ext cx="1232657" cy="997147"/>
            <a:chOff x="3621201" y="3335373"/>
            <a:chExt cx="1763077" cy="1426225"/>
          </a:xfrm>
        </p:grpSpPr>
        <p:pic>
          <p:nvPicPr>
            <p:cNvPr id="24" name="Graphique 23" descr="Clé avec un remplissage uni">
              <a:extLst>
                <a:ext uri="{FF2B5EF4-FFF2-40B4-BE49-F238E27FC236}">
                  <a16:creationId xmlns:a16="http://schemas.microsoft.com/office/drawing/2014/main" id="{414FAFDD-B3C9-E018-7E6F-83E36FA5386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249058" y="4211708"/>
              <a:ext cx="549890" cy="549890"/>
            </a:xfrm>
            <a:prstGeom prst="rect">
              <a:avLst/>
            </a:prstGeom>
          </p:spPr>
        </p:pic>
        <p:pic>
          <p:nvPicPr>
            <p:cNvPr id="25" name="Graphique 24" descr="Bouclier coche avec un remplissage uni">
              <a:extLst>
                <a:ext uri="{FF2B5EF4-FFF2-40B4-BE49-F238E27FC236}">
                  <a16:creationId xmlns:a16="http://schemas.microsoft.com/office/drawing/2014/main" id="{F390FAC3-ABBE-E279-2D13-89EE66B1E50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834388" y="3335373"/>
              <a:ext cx="549890" cy="549890"/>
            </a:xfrm>
            <a:prstGeom prst="rect">
              <a:avLst/>
            </a:prstGeom>
          </p:spPr>
        </p:pic>
        <p:pic>
          <p:nvPicPr>
            <p:cNvPr id="26" name="Graphique 25" descr="Présentation avec graphique à barres avec un remplissage uni">
              <a:extLst>
                <a:ext uri="{FF2B5EF4-FFF2-40B4-BE49-F238E27FC236}">
                  <a16:creationId xmlns:a16="http://schemas.microsoft.com/office/drawing/2014/main" id="{59E48937-C0E8-6D4B-F961-902ECA99FE4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621201" y="3335373"/>
              <a:ext cx="549890" cy="549890"/>
            </a:xfrm>
            <a:prstGeom prst="rect">
              <a:avLst/>
            </a:prstGeom>
          </p:spPr>
        </p:pic>
        <p:pic>
          <p:nvPicPr>
            <p:cNvPr id="27" name="Graphique 26" descr="Blockchain avec un remplissage uni">
              <a:extLst>
                <a:ext uri="{FF2B5EF4-FFF2-40B4-BE49-F238E27FC236}">
                  <a16:creationId xmlns:a16="http://schemas.microsoft.com/office/drawing/2014/main" id="{DBCAE9FC-A979-B7A7-1981-7A48B61FEEB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rot="10800000">
              <a:off x="4066804" y="3497262"/>
              <a:ext cx="914400" cy="914400"/>
            </a:xfrm>
            <a:prstGeom prst="rect">
              <a:avLst/>
            </a:prstGeom>
          </p:spPr>
        </p:pic>
      </p:grpSp>
      <p:sp>
        <p:nvSpPr>
          <p:cNvPr id="30" name="Titre 29">
            <a:extLst>
              <a:ext uri="{FF2B5EF4-FFF2-40B4-BE49-F238E27FC236}">
                <a16:creationId xmlns:a16="http://schemas.microsoft.com/office/drawing/2014/main" id="{0A3AB268-B43C-1ECA-C23D-39282C69B0F2}"/>
              </a:ext>
            </a:extLst>
          </p:cNvPr>
          <p:cNvSpPr>
            <a:spLocks noGrp="1"/>
          </p:cNvSpPr>
          <p:nvPr>
            <p:ph type="title"/>
          </p:nvPr>
        </p:nvSpPr>
        <p:spPr>
          <a:xfrm>
            <a:off x="588263" y="457200"/>
            <a:ext cx="11018520" cy="553998"/>
          </a:xfrm>
        </p:spPr>
        <p:txBody>
          <a:bodyPr>
            <a:normAutofit fontScale="90000"/>
          </a:bodyPr>
          <a:lstStyle/>
          <a:p>
            <a:r>
              <a:rPr lang="fr-FR" dirty="0"/>
              <a:t>Microsoft Power Platform</a:t>
            </a:r>
            <a:endParaRPr lang="en-US" dirty="0"/>
          </a:p>
        </p:txBody>
      </p:sp>
    </p:spTree>
    <p:extLst>
      <p:ext uri="{BB962C8B-B14F-4D97-AF65-F5344CB8AC3E}">
        <p14:creationId xmlns:p14="http://schemas.microsoft.com/office/powerpoint/2010/main" val="35009795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3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300"/>
                                        <p:tgtEl>
                                          <p:spTgt spid="8"/>
                                        </p:tgtEl>
                                      </p:cBhvr>
                                    </p:animEffect>
                                  </p:childTnLst>
                                </p:cTn>
                              </p:par>
                            </p:childTnLst>
                          </p:cTn>
                        </p:par>
                        <p:par>
                          <p:cTn id="15" fill="hold">
                            <p:stCondLst>
                              <p:cond delay="800"/>
                            </p:stCondLst>
                            <p:childTnLst>
                              <p:par>
                                <p:cTn id="16" presetID="10" presetClass="entr" presetSubtype="0"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3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300"/>
                                        <p:tgtEl>
                                          <p:spTgt spid="10"/>
                                        </p:tgtEl>
                                      </p:cBhvr>
                                    </p:animEffect>
                                  </p:childTnLst>
                                </p:cTn>
                              </p:par>
                            </p:childTnLst>
                          </p:cTn>
                        </p:par>
                        <p:par>
                          <p:cTn id="22" fill="hold">
                            <p:stCondLst>
                              <p:cond delay="1100"/>
                            </p:stCondLst>
                            <p:childTnLst>
                              <p:par>
                                <p:cTn id="23" presetID="10" presetClass="entr" presetSubtype="0"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3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300"/>
                                        <p:tgtEl>
                                          <p:spTgt spid="12"/>
                                        </p:tgtEl>
                                      </p:cBhvr>
                                    </p:animEffect>
                                  </p:childTnLst>
                                </p:cTn>
                              </p:par>
                            </p:childTnLst>
                          </p:cTn>
                        </p:par>
                        <p:par>
                          <p:cTn id="29" fill="hold">
                            <p:stCondLst>
                              <p:cond delay="1400"/>
                            </p:stCondLst>
                            <p:childTnLst>
                              <p:par>
                                <p:cTn id="30" presetID="10" presetClass="entr" presetSubtype="0"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3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300"/>
                                        <p:tgtEl>
                                          <p:spTgt spid="14"/>
                                        </p:tgtEl>
                                      </p:cBhvr>
                                    </p:animEffect>
                                  </p:childTnLst>
                                </p:cTn>
                              </p:par>
                            </p:childTnLst>
                          </p:cTn>
                        </p:par>
                        <p:par>
                          <p:cTn id="36" fill="hold">
                            <p:stCondLst>
                              <p:cond delay="1700"/>
                            </p:stCondLst>
                            <p:childTnLst>
                              <p:par>
                                <p:cTn id="37" presetID="10" presetClass="entr" presetSubtype="0"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300"/>
                                        <p:tgtEl>
                                          <p:spTgt spid="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300"/>
                                        <p:tgtEl>
                                          <p:spTgt spid="6"/>
                                        </p:tgtEl>
                                      </p:cBhvr>
                                    </p:animEffect>
                                  </p:childTnLst>
                                </p:cTn>
                              </p:par>
                            </p:childTnLst>
                          </p:cTn>
                        </p:par>
                        <p:par>
                          <p:cTn id="43" fill="hold">
                            <p:stCondLst>
                              <p:cond delay="2000"/>
                            </p:stCondLst>
                            <p:childTnLst>
                              <p:par>
                                <p:cTn id="44" presetID="10" presetClass="entr" presetSubtype="0" fill="hold" nodeType="after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300"/>
                                        <p:tgtEl>
                                          <p:spTgt spid="1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300"/>
                                        <p:tgtEl>
                                          <p:spTgt spid="16"/>
                                        </p:tgtEl>
                                      </p:cBhvr>
                                    </p:animEffect>
                                  </p:childTnLst>
                                </p:cTn>
                              </p:par>
                            </p:childTnLst>
                          </p:cTn>
                        </p:par>
                        <p:par>
                          <p:cTn id="50" fill="hold">
                            <p:stCondLst>
                              <p:cond delay="2300"/>
                            </p:stCondLst>
                            <p:childTnLst>
                              <p:par>
                                <p:cTn id="51" presetID="10" presetClass="entr" presetSubtype="0" fill="hold" nodeType="after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300"/>
                                        <p:tgtEl>
                                          <p:spTgt spid="1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300"/>
                                        <p:tgtEl>
                                          <p:spTgt spid="18"/>
                                        </p:tgtEl>
                                      </p:cBhvr>
                                    </p:animEffect>
                                  </p:childTnLst>
                                </p:cTn>
                              </p:par>
                            </p:childTnLst>
                          </p:cTn>
                        </p:par>
                        <p:par>
                          <p:cTn id="57" fill="hold">
                            <p:stCondLst>
                              <p:cond delay="2600"/>
                            </p:stCondLst>
                            <p:childTnLst>
                              <p:par>
                                <p:cTn id="58" presetID="10" presetClass="entr" presetSubtype="0" fill="hold" nodeType="after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300"/>
                                        <p:tgtEl>
                                          <p:spTgt spid="2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300"/>
                                        <p:tgtEl>
                                          <p:spTgt spid="20"/>
                                        </p:tgtEl>
                                      </p:cBhvr>
                                    </p:animEffect>
                                  </p:childTnLst>
                                </p:cTn>
                              </p:par>
                            </p:childTnLst>
                          </p:cTn>
                        </p:par>
                        <p:par>
                          <p:cTn id="64" fill="hold">
                            <p:stCondLst>
                              <p:cond delay="2900"/>
                            </p:stCondLst>
                            <p:childTnLst>
                              <p:par>
                                <p:cTn id="65" presetID="10" presetClass="entr" presetSubtype="0" fill="hold" nodeType="after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fade">
                                      <p:cBhvr>
                                        <p:cTn id="70" dur="3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10" grpId="0"/>
      <p:bldP spid="12" grpId="0"/>
      <p:bldP spid="14" grpId="0"/>
      <p:bldP spid="16" grpId="0"/>
      <p:bldP spid="18" grpId="0"/>
      <p:bldP spid="20" grpId="0"/>
      <p:bldP spid="2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21">
            <a:extLst>
              <a:ext uri="{FF2B5EF4-FFF2-40B4-BE49-F238E27FC236}">
                <a16:creationId xmlns:a16="http://schemas.microsoft.com/office/drawing/2014/main" id="{6E422D51-F3E9-CEA7-DFD9-BCD35DBC3074}"/>
              </a:ext>
            </a:extLst>
          </p:cNvPr>
          <p:cNvSpPr/>
          <p:nvPr/>
        </p:nvSpPr>
        <p:spPr bwMode="auto">
          <a:xfrm>
            <a:off x="286457" y="2879971"/>
            <a:ext cx="2737435" cy="3054968"/>
          </a:xfrm>
          <a:prstGeom prst="roundRect">
            <a:avLst>
              <a:gd name="adj" fmla="val 2815"/>
            </a:avLst>
          </a:prstGeom>
          <a:solidFill>
            <a:schemeClr val="tx1">
              <a:lumMod val="75000"/>
              <a:alpha val="6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fr-FR" sz="4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Rounded Rectangle 26">
            <a:extLst>
              <a:ext uri="{FF2B5EF4-FFF2-40B4-BE49-F238E27FC236}">
                <a16:creationId xmlns:a16="http://schemas.microsoft.com/office/drawing/2014/main" id="{ECEEC5E2-120C-ACF6-9C81-52F05853056A}"/>
              </a:ext>
            </a:extLst>
          </p:cNvPr>
          <p:cNvSpPr/>
          <p:nvPr/>
        </p:nvSpPr>
        <p:spPr bwMode="auto">
          <a:xfrm>
            <a:off x="3183955" y="2864869"/>
            <a:ext cx="2771948" cy="3054968"/>
          </a:xfrm>
          <a:prstGeom prst="roundRect">
            <a:avLst>
              <a:gd name="adj" fmla="val 2815"/>
            </a:avLst>
          </a:prstGeom>
          <a:solidFill>
            <a:schemeClr val="tx1">
              <a:lumMod val="75000"/>
              <a:alpha val="6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6" name="Rounded Rectangle 27">
            <a:extLst>
              <a:ext uri="{FF2B5EF4-FFF2-40B4-BE49-F238E27FC236}">
                <a16:creationId xmlns:a16="http://schemas.microsoft.com/office/drawing/2014/main" id="{870DBBD1-DFDB-F4D0-0B35-A9B850EC1B91}"/>
              </a:ext>
            </a:extLst>
          </p:cNvPr>
          <p:cNvSpPr/>
          <p:nvPr/>
        </p:nvSpPr>
        <p:spPr bwMode="auto">
          <a:xfrm>
            <a:off x="8924953" y="2858243"/>
            <a:ext cx="2835830" cy="3076696"/>
          </a:xfrm>
          <a:prstGeom prst="roundRect">
            <a:avLst>
              <a:gd name="adj" fmla="val 2815"/>
            </a:avLst>
          </a:prstGeom>
          <a:solidFill>
            <a:schemeClr val="tx1">
              <a:lumMod val="75000"/>
              <a:alpha val="6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96645614-F1B9-F94B-A292-71845DE124F3}"/>
              </a:ext>
            </a:extLst>
          </p:cNvPr>
          <p:cNvSpPr/>
          <p:nvPr/>
        </p:nvSpPr>
        <p:spPr bwMode="auto">
          <a:xfrm>
            <a:off x="283765" y="4337050"/>
            <a:ext cx="2742819" cy="12650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fr-FR" sz="2000" b="0" i="0" u="none" strike="noStrike" kern="0" cap="none" spc="-50" normalizeH="0" baseline="0" noProof="0">
                <a:ln w="3175">
                  <a:noFill/>
                </a:ln>
                <a:gradFill flip="none" rotWithShape="1">
                  <a:gsLst>
                    <a:gs pos="12000">
                      <a:srgbClr val="8661C5"/>
                    </a:gs>
                    <a:gs pos="87000">
                      <a:srgbClr val="0078D4"/>
                    </a:gs>
                  </a:gsLst>
                  <a:lin ang="10800000" scaled="1"/>
                  <a:tileRect/>
                </a:gradFill>
                <a:effectLst/>
                <a:uLnTx/>
                <a:uFillTx/>
                <a:latin typeface="Segoe UI Semibold"/>
                <a:ea typeface="+mj-lt"/>
                <a:cs typeface="Segoe UI Semibold"/>
              </a:rPr>
              <a:t>L'IA prête à l'emploi</a:t>
            </a:r>
            <a:br>
              <a:rPr lang="fr-FR" sz="1600" b="1" i="0" u="none" strike="noStrike" kern="1200" cap="none" spc="0" normalizeH="0" baseline="0" noProof="0">
                <a:ln>
                  <a:noFill/>
                </a:ln>
                <a:effectLst/>
                <a:uLnTx/>
                <a:uFillTx/>
                <a:latin typeface="Segoe UI"/>
                <a:ea typeface="Segoe UI" pitchFamily="34" charset="0"/>
                <a:cs typeface="Segoe UI"/>
              </a:rPr>
            </a:br>
            <a:br>
              <a:rPr lang="fr-FR" sz="1750" b="1" i="0" u="none" strike="noStrike" kern="1200" cap="none" spc="0" normalizeH="0" baseline="0" noProof="0">
                <a:ln>
                  <a:noFill/>
                </a:ln>
                <a:effectLst/>
                <a:uLnTx/>
                <a:uFillTx/>
                <a:latin typeface="Segoe UI"/>
                <a:ea typeface="Segoe UI" pitchFamily="34" charset="0"/>
                <a:cs typeface="Segoe UI"/>
              </a:rPr>
            </a:br>
            <a:r>
              <a:rPr kumimoji="0" lang="fr-FR" sz="1400" b="0" i="0" u="none" strike="noStrike" kern="1200" cap="none" spc="0" normalizeH="0" baseline="0" noProof="0">
                <a:ln>
                  <a:noFill/>
                </a:ln>
                <a:solidFill>
                  <a:prstClr val="white">
                    <a:lumMod val="75000"/>
                    <a:lumOff val="25000"/>
                  </a:prstClr>
                </a:solidFill>
                <a:effectLst/>
                <a:uLnTx/>
                <a:uFillTx/>
                <a:latin typeface="Segoe UI"/>
                <a:ea typeface="Segoe UI" pitchFamily="34" charset="0"/>
                <a:cs typeface="Segoe UI"/>
              </a:rPr>
              <a:t>Des modèles d'IA pré-entraînés et </a:t>
            </a:r>
            <a:r>
              <a:rPr lang="fr-FR" sz="1400">
                <a:solidFill>
                  <a:prstClr val="white">
                    <a:lumMod val="75000"/>
                    <a:lumOff val="25000"/>
                  </a:prstClr>
                </a:solidFill>
                <a:latin typeface="Segoe UI"/>
                <a:ea typeface="Segoe UI" pitchFamily="34" charset="0"/>
                <a:cs typeface="Segoe UI"/>
              </a:rPr>
              <a:t>disponibles</a:t>
            </a:r>
            <a:r>
              <a:rPr kumimoji="0" lang="fr-FR" sz="1400" b="0" i="0" u="none" strike="noStrike" kern="1200" cap="none" spc="0" normalizeH="0" baseline="0" noProof="0">
                <a:ln>
                  <a:noFill/>
                </a:ln>
                <a:solidFill>
                  <a:prstClr val="white">
                    <a:lumMod val="75000"/>
                    <a:lumOff val="25000"/>
                  </a:prstClr>
                </a:solidFill>
                <a:effectLst/>
                <a:uLnTx/>
                <a:uFillTx/>
                <a:latin typeface="Segoe UI"/>
                <a:ea typeface="Segoe UI" pitchFamily="34" charset="0"/>
                <a:cs typeface="Segoe UI"/>
              </a:rPr>
              <a:t> simplement</a:t>
            </a:r>
            <a:endParaRPr kumimoji="0" lang="fr-FR" sz="1765" b="0" i="0" u="none" strike="noStrike" kern="1200" cap="none" spc="0" normalizeH="0" baseline="0" noProof="0">
              <a:ln>
                <a:noFill/>
              </a:ln>
              <a:solidFill>
                <a:prstClr val="white">
                  <a:lumMod val="75000"/>
                  <a:lumOff val="25000"/>
                </a:prstClr>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D4C23574-1DF8-044C-4BAB-753CC1BB61F3}"/>
              </a:ext>
            </a:extLst>
          </p:cNvPr>
          <p:cNvSpPr/>
          <p:nvPr/>
        </p:nvSpPr>
        <p:spPr bwMode="auto">
          <a:xfrm>
            <a:off x="3181262" y="4337050"/>
            <a:ext cx="2771948" cy="12650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fr-FR" sz="2000" b="0" i="0" u="none" strike="noStrike" kern="0" cap="none" spc="-50" normalizeH="0" baseline="0" noProof="0">
                <a:ln w="3175">
                  <a:noFill/>
                </a:ln>
                <a:gradFill flip="none" rotWithShape="1">
                  <a:gsLst>
                    <a:gs pos="12000">
                      <a:srgbClr val="8661C5"/>
                    </a:gs>
                    <a:gs pos="87000">
                      <a:srgbClr val="0078D4"/>
                    </a:gs>
                  </a:gsLst>
                  <a:lin ang="10800000" scaled="1"/>
                  <a:tileRect/>
                </a:gradFill>
                <a:effectLst/>
                <a:uLnTx/>
                <a:uFillTx/>
                <a:latin typeface="Segoe UI Semibold"/>
                <a:ea typeface="+mj-lt"/>
                <a:cs typeface="Segoe UI Semibold"/>
              </a:rPr>
              <a:t>L’IA personnalisable</a:t>
            </a:r>
            <a:br>
              <a:rPr kumimoji="0" lang="fr-FR" sz="1765" b="1" i="0" u="none" strike="noStrike" kern="1200" cap="none" spc="0" normalizeH="0" baseline="0" noProof="0">
                <a:ln>
                  <a:noFill/>
                </a:ln>
                <a:solidFill>
                  <a:srgbClr val="000000"/>
                </a:solidFill>
                <a:effectLst/>
                <a:uLnTx/>
                <a:uFillTx/>
                <a:latin typeface="Segoe UI"/>
                <a:ea typeface="Segoe UI" pitchFamily="34" charset="0"/>
                <a:cs typeface="Segoe UI"/>
              </a:rPr>
            </a:br>
            <a:br>
              <a:rPr kumimoji="0" lang="fr-FR" sz="1765" b="1" i="0" u="none" strike="noStrike" kern="1200" cap="none" spc="0" normalizeH="0" baseline="0" noProof="0">
                <a:ln>
                  <a:noFill/>
                </a:ln>
                <a:solidFill>
                  <a:srgbClr val="000000"/>
                </a:solidFill>
                <a:effectLst/>
                <a:uLnTx/>
                <a:uFillTx/>
                <a:latin typeface="Segoe UI"/>
                <a:ea typeface="Segoe UI" pitchFamily="34" charset="0"/>
                <a:cs typeface="Segoe UI"/>
              </a:rPr>
            </a:br>
            <a:r>
              <a:rPr kumimoji="0" lang="fr-FR" sz="1400" b="0" i="0" u="none" strike="noStrike" kern="1200" cap="none" spc="0" normalizeH="0" baseline="0" noProof="0">
                <a:ln>
                  <a:noFill/>
                </a:ln>
                <a:solidFill>
                  <a:prstClr val="white">
                    <a:lumMod val="75000"/>
                    <a:lumOff val="25000"/>
                  </a:prstClr>
                </a:solidFill>
                <a:effectLst/>
                <a:uLnTx/>
                <a:uFillTx/>
                <a:latin typeface="Segoe UI"/>
                <a:ea typeface="Segoe UI" pitchFamily="34" charset="0"/>
                <a:cs typeface="Segoe UI"/>
              </a:rPr>
              <a:t>Ajustez les modèles d'IA à vos besoins spécifiques grâce à des assistants</a:t>
            </a:r>
          </a:p>
        </p:txBody>
      </p:sp>
      <p:sp>
        <p:nvSpPr>
          <p:cNvPr id="9" name="Rectangle 8">
            <a:extLst>
              <a:ext uri="{FF2B5EF4-FFF2-40B4-BE49-F238E27FC236}">
                <a16:creationId xmlns:a16="http://schemas.microsoft.com/office/drawing/2014/main" id="{1B8A0ECB-82BA-30B5-6A51-1A6D98CE4829}"/>
              </a:ext>
            </a:extLst>
          </p:cNvPr>
          <p:cNvSpPr/>
          <p:nvPr/>
        </p:nvSpPr>
        <p:spPr bwMode="auto">
          <a:xfrm>
            <a:off x="8922261" y="4337050"/>
            <a:ext cx="2835830" cy="12650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fr-FR" sz="2000" b="0" i="0" u="none" strike="noStrike" kern="0" cap="none" spc="-50" normalizeH="0" baseline="0" noProof="0">
                <a:ln w="3175">
                  <a:noFill/>
                </a:ln>
                <a:gradFill flip="none" rotWithShape="1">
                  <a:gsLst>
                    <a:gs pos="12000">
                      <a:srgbClr val="8661C5"/>
                    </a:gs>
                    <a:gs pos="87000">
                      <a:srgbClr val="0078D4"/>
                    </a:gs>
                  </a:gsLst>
                  <a:lin ang="10800000" scaled="1"/>
                  <a:tileRect/>
                </a:gradFill>
                <a:effectLst/>
                <a:uLnTx/>
                <a:uFillTx/>
                <a:latin typeface="Segoe UI Semibold"/>
                <a:ea typeface="+mj-lt"/>
                <a:cs typeface="Segoe UI Semibold"/>
              </a:rPr>
              <a:t>Gouvernance de l'IA</a:t>
            </a:r>
            <a:br>
              <a:rPr lang="fr-FR" sz="1750" b="1" i="0" u="none" strike="noStrike" kern="1200" cap="none" spc="0" normalizeH="0" baseline="0" noProof="0">
                <a:ln>
                  <a:noFill/>
                </a:ln>
                <a:effectLst/>
                <a:uLnTx/>
                <a:uFillTx/>
                <a:latin typeface="Segoe UI"/>
                <a:ea typeface="Segoe UI" pitchFamily="34" charset="0"/>
                <a:cs typeface="Segoe UI"/>
              </a:rPr>
            </a:br>
            <a:br>
              <a:rPr lang="fr-FR" sz="1750" b="1" i="0" u="none" strike="noStrike" kern="1200" cap="none" spc="0" normalizeH="0" baseline="0" noProof="0">
                <a:ln>
                  <a:noFill/>
                </a:ln>
                <a:effectLst/>
                <a:uLnTx/>
                <a:uFillTx/>
                <a:latin typeface="Segoe UI"/>
                <a:ea typeface="Segoe UI" pitchFamily="34" charset="0"/>
                <a:cs typeface="Segoe UI"/>
              </a:rPr>
            </a:br>
            <a:r>
              <a:rPr lang="fr-FR" sz="1400">
                <a:solidFill>
                  <a:prstClr val="white">
                    <a:lumMod val="75000"/>
                    <a:lumOff val="25000"/>
                  </a:prstClr>
                </a:solidFill>
                <a:latin typeface="Segoe UI"/>
                <a:ea typeface="Segoe UI" pitchFamily="34" charset="0"/>
                <a:cs typeface="Segoe UI"/>
              </a:rPr>
              <a:t>Contrôlez</a:t>
            </a:r>
            <a:r>
              <a:rPr kumimoji="0" lang="fr-FR" sz="1400" b="0" i="0" u="none" strike="noStrike" kern="1200" cap="none" spc="0" normalizeH="0" baseline="0" noProof="0">
                <a:ln>
                  <a:noFill/>
                </a:ln>
                <a:solidFill>
                  <a:prstClr val="white">
                    <a:lumMod val="75000"/>
                    <a:lumOff val="25000"/>
                  </a:prstClr>
                </a:solidFill>
                <a:effectLst/>
                <a:uLnTx/>
                <a:uFillTx/>
                <a:latin typeface="Segoe UI"/>
                <a:ea typeface="Segoe UI" pitchFamily="34" charset="0"/>
                <a:cs typeface="Segoe UI"/>
              </a:rPr>
              <a:t> qui a accès à l'IA et </a:t>
            </a:r>
            <a:r>
              <a:rPr lang="fr-FR" sz="1400">
                <a:solidFill>
                  <a:prstClr val="white">
                    <a:lumMod val="75000"/>
                    <a:lumOff val="25000"/>
                  </a:prstClr>
                </a:solidFill>
                <a:latin typeface="Segoe UI"/>
                <a:ea typeface="Segoe UI" pitchFamily="34" charset="0"/>
                <a:cs typeface="Segoe UI"/>
              </a:rPr>
              <a:t>régit</a:t>
            </a:r>
            <a:r>
              <a:rPr kumimoji="0" lang="fr-FR" sz="1400" b="0" i="0" u="none" strike="noStrike" kern="1200" cap="none" spc="0" normalizeH="0" baseline="0" noProof="0">
                <a:ln>
                  <a:noFill/>
                </a:ln>
                <a:solidFill>
                  <a:prstClr val="white">
                    <a:lumMod val="75000"/>
                    <a:lumOff val="25000"/>
                  </a:prstClr>
                </a:solidFill>
                <a:effectLst/>
                <a:uLnTx/>
                <a:uFillTx/>
                <a:latin typeface="Segoe UI"/>
                <a:ea typeface="Segoe UI" pitchFamily="34" charset="0"/>
                <a:cs typeface="Segoe UI"/>
              </a:rPr>
              <a:t> l'utilisation des modèles au sein de l'entreprise</a:t>
            </a:r>
          </a:p>
        </p:txBody>
      </p:sp>
      <p:sp>
        <p:nvSpPr>
          <p:cNvPr id="10" name="Rounded Rectangle 27">
            <a:extLst>
              <a:ext uri="{FF2B5EF4-FFF2-40B4-BE49-F238E27FC236}">
                <a16:creationId xmlns:a16="http://schemas.microsoft.com/office/drawing/2014/main" id="{A0FB4B9F-4402-1A65-CE27-A4F02484D119}"/>
              </a:ext>
            </a:extLst>
          </p:cNvPr>
          <p:cNvSpPr/>
          <p:nvPr/>
        </p:nvSpPr>
        <p:spPr bwMode="auto">
          <a:xfrm>
            <a:off x="6115966" y="2858243"/>
            <a:ext cx="2648925" cy="3054968"/>
          </a:xfrm>
          <a:prstGeom prst="roundRect">
            <a:avLst>
              <a:gd name="adj" fmla="val 2815"/>
            </a:avLst>
          </a:prstGeom>
          <a:solidFill>
            <a:schemeClr val="tx1">
              <a:lumMod val="75000"/>
              <a:alpha val="6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70730BA0-FC56-5BBC-8F77-884A95FB5187}"/>
              </a:ext>
            </a:extLst>
          </p:cNvPr>
          <p:cNvSpPr/>
          <p:nvPr/>
        </p:nvSpPr>
        <p:spPr bwMode="auto">
          <a:xfrm>
            <a:off x="6115965" y="4337050"/>
            <a:ext cx="2648925" cy="12650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fr-FR" sz="2000" b="0" i="0" u="none" strike="noStrike" kern="0" cap="none" spc="-50" normalizeH="0" baseline="0" noProof="0">
                <a:ln w="3175">
                  <a:noFill/>
                </a:ln>
                <a:gradFill flip="none" rotWithShape="1">
                  <a:gsLst>
                    <a:gs pos="12000">
                      <a:srgbClr val="8661C5"/>
                    </a:gs>
                    <a:gs pos="87000">
                      <a:srgbClr val="0078D4"/>
                    </a:gs>
                  </a:gsLst>
                  <a:lin ang="10800000" scaled="1"/>
                  <a:tileRect/>
                </a:gradFill>
                <a:effectLst/>
                <a:uLnTx/>
                <a:uFillTx/>
                <a:latin typeface="Segoe UI Semibold"/>
                <a:ea typeface="+mj-lt"/>
                <a:cs typeface="Segoe UI Semibold"/>
              </a:rPr>
              <a:t>L'IA de bout en bout</a:t>
            </a:r>
            <a:br>
              <a:rPr kumimoji="0" lang="fr-FR" sz="1765" b="1" i="0" u="none" strike="noStrike" kern="1200" cap="none" spc="0" normalizeH="0" baseline="0" noProof="0">
                <a:ln>
                  <a:noFill/>
                </a:ln>
                <a:solidFill>
                  <a:srgbClr val="000000"/>
                </a:solidFill>
                <a:effectLst/>
                <a:uLnTx/>
                <a:uFillTx/>
                <a:latin typeface="Segoe UI"/>
                <a:ea typeface="Segoe UI" pitchFamily="34" charset="0"/>
                <a:cs typeface="Segoe UI"/>
              </a:rPr>
            </a:br>
            <a:br>
              <a:rPr kumimoji="0" lang="fr-FR" sz="1765" b="1" i="0" u="none" strike="noStrike" kern="1200" cap="none" spc="0" normalizeH="0" baseline="0" noProof="0">
                <a:ln>
                  <a:noFill/>
                </a:ln>
                <a:solidFill>
                  <a:srgbClr val="000000"/>
                </a:solidFill>
                <a:effectLst/>
                <a:uLnTx/>
                <a:uFillTx/>
                <a:latin typeface="Segoe UI"/>
                <a:ea typeface="Segoe UI" pitchFamily="34" charset="0"/>
                <a:cs typeface="Segoe UI"/>
              </a:rPr>
            </a:br>
            <a:r>
              <a:rPr kumimoji="0" lang="fr-FR" sz="1400" b="0" i="0" u="none" strike="noStrike" kern="1200" cap="none" spc="0" normalizeH="0" baseline="0" noProof="0">
                <a:ln>
                  <a:noFill/>
                </a:ln>
                <a:solidFill>
                  <a:prstClr val="white">
                    <a:lumMod val="75000"/>
                    <a:lumOff val="25000"/>
                  </a:prstClr>
                </a:solidFill>
                <a:effectLst/>
                <a:uLnTx/>
                <a:uFillTx/>
                <a:latin typeface="Segoe UI"/>
                <a:ea typeface="Segoe UI" pitchFamily="34" charset="0"/>
                <a:cs typeface="Segoe UI"/>
              </a:rPr>
              <a:t>Orchestration de l'IA de bout en bout, y compris la validation des données et les boucles de rétroaction</a:t>
            </a:r>
          </a:p>
        </p:txBody>
      </p:sp>
      <p:sp>
        <p:nvSpPr>
          <p:cNvPr id="12" name="TextBox 3">
            <a:extLst>
              <a:ext uri="{FF2B5EF4-FFF2-40B4-BE49-F238E27FC236}">
                <a16:creationId xmlns:a16="http://schemas.microsoft.com/office/drawing/2014/main" id="{232084D5-BACE-C913-0420-885CCE9C41A9}"/>
              </a:ext>
            </a:extLst>
          </p:cNvPr>
          <p:cNvSpPr txBox="1"/>
          <p:nvPr/>
        </p:nvSpPr>
        <p:spPr>
          <a:xfrm>
            <a:off x="1080037" y="3147959"/>
            <a:ext cx="1056379" cy="184665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6000" b="0" i="0" u="none" strike="noStrike" kern="1200" cap="none" spc="0" normalizeH="0" baseline="0" noProof="0">
                <a:ln>
                  <a:noFill/>
                </a:ln>
                <a:solidFill>
                  <a:srgbClr val="FFFFFF"/>
                </a:solidFill>
                <a:effectLst/>
                <a:uLnTx/>
                <a:uFillTx/>
                <a:latin typeface="Segoe U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60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TextBox 4">
            <a:extLst>
              <a:ext uri="{FF2B5EF4-FFF2-40B4-BE49-F238E27FC236}">
                <a16:creationId xmlns:a16="http://schemas.microsoft.com/office/drawing/2014/main" id="{C26F7A22-CB35-D2DB-8FFA-D720DB05416C}"/>
              </a:ext>
            </a:extLst>
          </p:cNvPr>
          <p:cNvSpPr txBox="1"/>
          <p:nvPr/>
        </p:nvSpPr>
        <p:spPr>
          <a:xfrm>
            <a:off x="3990687" y="3147959"/>
            <a:ext cx="1056379" cy="92333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6000" b="0" i="0" u="none" strike="noStrike" kern="1200" cap="none" spc="0" normalizeH="0" baseline="0" noProof="0">
                <a:ln>
                  <a:noFill/>
                </a:ln>
                <a:solidFill>
                  <a:srgbClr val="FFFFFF"/>
                </a:solidFill>
                <a:effectLst/>
                <a:uLnTx/>
                <a:uFillTx/>
                <a:latin typeface="Segoe UI"/>
                <a:ea typeface="+mn-ea"/>
                <a:cs typeface="+mn-cs"/>
              </a:rPr>
              <a:t>⚒️</a:t>
            </a:r>
          </a:p>
        </p:txBody>
      </p:sp>
      <p:sp>
        <p:nvSpPr>
          <p:cNvPr id="14" name="TextBox 6">
            <a:extLst>
              <a:ext uri="{FF2B5EF4-FFF2-40B4-BE49-F238E27FC236}">
                <a16:creationId xmlns:a16="http://schemas.microsoft.com/office/drawing/2014/main" id="{50DD259C-317B-20C0-94E0-4D181E7C93A9}"/>
              </a:ext>
            </a:extLst>
          </p:cNvPr>
          <p:cNvSpPr txBox="1"/>
          <p:nvPr/>
        </p:nvSpPr>
        <p:spPr>
          <a:xfrm>
            <a:off x="6901337" y="3191491"/>
            <a:ext cx="1056379" cy="92333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6000" b="0" i="0" u="none" strike="noStrike" kern="1200" cap="none" spc="0" normalizeH="0" baseline="0" noProof="0">
                <a:ln>
                  <a:noFill/>
                </a:ln>
                <a:solidFill>
                  <a:srgbClr val="FFFFFF"/>
                </a:solidFill>
                <a:effectLst/>
                <a:uLnTx/>
                <a:uFillTx/>
                <a:latin typeface="Segoe UI"/>
                <a:ea typeface="+mn-ea"/>
                <a:cs typeface="+mn-cs"/>
              </a:rPr>
              <a:t>🔁</a:t>
            </a:r>
          </a:p>
        </p:txBody>
      </p:sp>
      <p:sp>
        <p:nvSpPr>
          <p:cNvPr id="15" name="TextBox 7">
            <a:extLst>
              <a:ext uri="{FF2B5EF4-FFF2-40B4-BE49-F238E27FC236}">
                <a16:creationId xmlns:a16="http://schemas.microsoft.com/office/drawing/2014/main" id="{AB4EDF46-1BDC-B5E8-C921-31BDF0ABE81A}"/>
              </a:ext>
            </a:extLst>
          </p:cNvPr>
          <p:cNvSpPr txBox="1"/>
          <p:nvPr/>
        </p:nvSpPr>
        <p:spPr>
          <a:xfrm>
            <a:off x="9811986" y="3147959"/>
            <a:ext cx="1056379" cy="92333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6000" b="0" i="0" u="none" strike="noStrike" kern="1200" cap="none" spc="0" normalizeH="0" baseline="0" noProof="0">
                <a:ln>
                  <a:noFill/>
                </a:ln>
                <a:solidFill>
                  <a:srgbClr val="FFFFFF"/>
                </a:solidFill>
                <a:effectLst/>
                <a:uLnTx/>
                <a:uFillTx/>
                <a:latin typeface="Segoe UI"/>
                <a:ea typeface="+mn-ea"/>
                <a:cs typeface="+mn-cs"/>
              </a:rPr>
              <a:t>👮‍♀️</a:t>
            </a:r>
          </a:p>
        </p:txBody>
      </p:sp>
      <p:pic>
        <p:nvPicPr>
          <p:cNvPr id="16" name="AIBuilder-Icon">
            <a:extLst>
              <a:ext uri="{FF2B5EF4-FFF2-40B4-BE49-F238E27FC236}">
                <a16:creationId xmlns:a16="http://schemas.microsoft.com/office/drawing/2014/main" id="{DAF65CA0-76EF-817F-B9CB-3842BF37549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288882" y="1351638"/>
            <a:ext cx="1479798" cy="1479798"/>
          </a:xfrm>
          <a:prstGeom prst="rect">
            <a:avLst/>
          </a:prstGeom>
        </p:spPr>
      </p:pic>
      <p:sp>
        <p:nvSpPr>
          <p:cNvPr id="17" name="Titre 16">
            <a:extLst>
              <a:ext uri="{FF2B5EF4-FFF2-40B4-BE49-F238E27FC236}">
                <a16:creationId xmlns:a16="http://schemas.microsoft.com/office/drawing/2014/main" id="{4CF29CA2-55FC-B30F-D967-7DFBA49F6811}"/>
              </a:ext>
            </a:extLst>
          </p:cNvPr>
          <p:cNvSpPr>
            <a:spLocks noGrp="1"/>
          </p:cNvSpPr>
          <p:nvPr>
            <p:ph type="title"/>
          </p:nvPr>
        </p:nvSpPr>
        <p:spPr>
          <a:xfrm>
            <a:off x="588263" y="457200"/>
            <a:ext cx="11018520" cy="553998"/>
          </a:xfrm>
        </p:spPr>
        <p:txBody>
          <a:bodyPr>
            <a:normAutofit fontScale="90000"/>
          </a:bodyPr>
          <a:lstStyle/>
          <a:p>
            <a:r>
              <a:rPr lang="fr-FR" dirty="0"/>
              <a:t>AI Builder : AI for </a:t>
            </a:r>
            <a:r>
              <a:rPr lang="fr-FR" dirty="0" err="1"/>
              <a:t>makers</a:t>
            </a:r>
            <a:r>
              <a:rPr lang="fr-FR" dirty="0"/>
              <a:t> in no-code</a:t>
            </a:r>
            <a:endParaRPr lang="en-US" dirty="0"/>
          </a:p>
        </p:txBody>
      </p:sp>
    </p:spTree>
    <p:extLst>
      <p:ext uri="{BB962C8B-B14F-4D97-AF65-F5344CB8AC3E}">
        <p14:creationId xmlns:p14="http://schemas.microsoft.com/office/powerpoint/2010/main" val="2607759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2.91667E-6 -2.59259E-6 L 2.91667E-6 0.03472 " pathEditMode="relative" rAng="0" ptsTypes="AA">
                                      <p:cBhvr>
                                        <p:cTn id="9" dur="750" spd="-100000" fill="hold"/>
                                        <p:tgtEl>
                                          <p:spTgt spid="4"/>
                                        </p:tgtEl>
                                        <p:attrNameLst>
                                          <p:attrName>ppt_x</p:attrName>
                                          <p:attrName>ppt_y</p:attrName>
                                        </p:attrNameLst>
                                      </p:cBhvr>
                                      <p:rCtr x="0" y="1736"/>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0"/>
                                  </p:stCondLst>
                                  <p:childTnLst>
                                    <p:animMotion origin="layout" path="M 0.0276 2.96296E-6 L 2.70833E-6 2.96296E-6 " pathEditMode="relative" rAng="0" ptsTypes="AA">
                                      <p:cBhvr>
                                        <p:cTn id="14" dur="750" fill="hold"/>
                                        <p:tgtEl>
                                          <p:spTgt spid="7"/>
                                        </p:tgtEl>
                                        <p:attrNameLst>
                                          <p:attrName>ppt_x</p:attrName>
                                          <p:attrName>ppt_y</p:attrName>
                                        </p:attrNameLst>
                                      </p:cBhvr>
                                      <p:rCtr x="-1380" y="0"/>
                                    </p:animMotion>
                                  </p:childTnLst>
                                </p:cTn>
                              </p:par>
                              <p:par>
                                <p:cTn id="15" presetID="10" presetClass="entr" presetSubtype="0" fill="hold" grpId="0" nodeType="withEffect">
                                  <p:stCondLst>
                                    <p:cond delay="2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200"/>
                                  </p:stCondLst>
                                  <p:childTnLst>
                                    <p:animMotion origin="layout" path="M 2.08333E-7 7.40741E-7 L 2.08333E-7 0.03472 " pathEditMode="relative" rAng="0" ptsTypes="AA">
                                      <p:cBhvr>
                                        <p:cTn id="19" dur="750" spd="-100000" fill="hold"/>
                                        <p:tgtEl>
                                          <p:spTgt spid="5"/>
                                        </p:tgtEl>
                                        <p:attrNameLst>
                                          <p:attrName>ppt_x</p:attrName>
                                          <p:attrName>ppt_y</p:attrName>
                                        </p:attrNameLst>
                                      </p:cBhvr>
                                      <p:rCtr x="0" y="1736"/>
                                    </p:animMotion>
                                  </p:childTnLst>
                                </p:cTn>
                              </p:par>
                              <p:par>
                                <p:cTn id="20" presetID="10" presetClass="entr" presetSubtype="0" fill="hold" grpId="0" nodeType="withEffect">
                                  <p:stCondLst>
                                    <p:cond delay="2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42" presetClass="path" presetSubtype="0" decel="100000" fill="hold" grpId="1" nodeType="withEffect">
                                  <p:stCondLst>
                                    <p:cond delay="200"/>
                                  </p:stCondLst>
                                  <p:childTnLst>
                                    <p:animMotion origin="layout" path="M 0.0276 2.96296E-6 L 6.25E-7 2.96296E-6 " pathEditMode="relative" rAng="0" ptsTypes="AA">
                                      <p:cBhvr>
                                        <p:cTn id="24" dur="750" fill="hold"/>
                                        <p:tgtEl>
                                          <p:spTgt spid="8"/>
                                        </p:tgtEl>
                                        <p:attrNameLst>
                                          <p:attrName>ppt_x</p:attrName>
                                          <p:attrName>ppt_y</p:attrName>
                                        </p:attrNameLst>
                                      </p:cBhvr>
                                      <p:rCtr x="-1380" y="0"/>
                                    </p:animMotion>
                                  </p:childTnLst>
                                </p:cTn>
                              </p:par>
                              <p:par>
                                <p:cTn id="25" presetID="10" presetClass="entr" presetSubtype="0" fill="hold" grpId="0" nodeType="withEffect">
                                  <p:stCondLst>
                                    <p:cond delay="4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grpId="1" nodeType="withEffect">
                                  <p:stCondLst>
                                    <p:cond delay="400"/>
                                  </p:stCondLst>
                                  <p:childTnLst>
                                    <p:animMotion origin="layout" path="M 2.70833E-6 -2.22222E-6 L 2.70833E-6 0.03472 " pathEditMode="relative" rAng="0" ptsTypes="AA">
                                      <p:cBhvr>
                                        <p:cTn id="29" dur="750" spd="-100000" fill="hold"/>
                                        <p:tgtEl>
                                          <p:spTgt spid="6"/>
                                        </p:tgtEl>
                                        <p:attrNameLst>
                                          <p:attrName>ppt_x</p:attrName>
                                          <p:attrName>ppt_y</p:attrName>
                                        </p:attrNameLst>
                                      </p:cBhvr>
                                      <p:rCtr x="0" y="1736"/>
                                    </p:animMotion>
                                  </p:childTnLst>
                                </p:cTn>
                              </p:par>
                              <p:par>
                                <p:cTn id="30" presetID="10" presetClass="entr" presetSubtype="0" fill="hold" grpId="0" nodeType="withEffect">
                                  <p:stCondLst>
                                    <p:cond delay="40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42" presetClass="path" presetSubtype="0" decel="100000" fill="hold" grpId="1" nodeType="withEffect">
                                  <p:stCondLst>
                                    <p:cond delay="400"/>
                                  </p:stCondLst>
                                  <p:childTnLst>
                                    <p:animMotion origin="layout" path="M 0.0276 2.96296E-6 L 3.125E-6 2.96296E-6 " pathEditMode="relative" rAng="0" ptsTypes="AA">
                                      <p:cBhvr>
                                        <p:cTn id="34" dur="750" fill="hold"/>
                                        <p:tgtEl>
                                          <p:spTgt spid="9"/>
                                        </p:tgtEl>
                                        <p:attrNameLst>
                                          <p:attrName>ppt_x</p:attrName>
                                          <p:attrName>ppt_y</p:attrName>
                                        </p:attrNameLst>
                                      </p:cBhvr>
                                      <p:rCtr x="-1380" y="0"/>
                                    </p:animMotion>
                                  </p:childTnLst>
                                </p:cTn>
                              </p:par>
                              <p:par>
                                <p:cTn id="35" presetID="10" presetClass="entr" presetSubtype="0" fill="hold" grpId="0" nodeType="withEffect">
                                  <p:stCondLst>
                                    <p:cond delay="40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42" presetClass="path" presetSubtype="0" decel="100000" fill="hold" grpId="1" nodeType="withEffect">
                                  <p:stCondLst>
                                    <p:cond delay="400"/>
                                  </p:stCondLst>
                                  <p:childTnLst>
                                    <p:animMotion origin="layout" path="M 3.54167E-6 -1.85185E-6 L 3.54167E-6 0.03472 " pathEditMode="relative" rAng="0" ptsTypes="AA">
                                      <p:cBhvr>
                                        <p:cTn id="39" dur="750" spd="-100000" fill="hold"/>
                                        <p:tgtEl>
                                          <p:spTgt spid="10"/>
                                        </p:tgtEl>
                                        <p:attrNameLst>
                                          <p:attrName>ppt_x</p:attrName>
                                          <p:attrName>ppt_y</p:attrName>
                                        </p:attrNameLst>
                                      </p:cBhvr>
                                      <p:rCtr x="0" y="1736"/>
                                    </p:animMotion>
                                  </p:childTnLst>
                                </p:cTn>
                              </p:par>
                              <p:par>
                                <p:cTn id="40" presetID="10" presetClass="entr" presetSubtype="0" fill="hold" grpId="0" nodeType="withEffect">
                                  <p:stCondLst>
                                    <p:cond delay="40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42" presetClass="path" presetSubtype="0" decel="100000" fill="hold" grpId="1" nodeType="withEffect">
                                  <p:stCondLst>
                                    <p:cond delay="400"/>
                                  </p:stCondLst>
                                  <p:childTnLst>
                                    <p:animMotion origin="layout" path="M 0.0276 2.96296E-6 L 3.54167E-6 2.96296E-6 " pathEditMode="relative" rAng="0" ptsTypes="AA">
                                      <p:cBhvr>
                                        <p:cTn id="44" dur="750" fill="hold"/>
                                        <p:tgtEl>
                                          <p:spTgt spid="11"/>
                                        </p:tgtEl>
                                        <p:attrNameLst>
                                          <p:attrName>ppt_x</p:attrName>
                                          <p:attrName>ppt_y</p:attrName>
                                        </p:attrNameLst>
                                      </p:cBhvr>
                                      <p:rCtr x="-138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p:bldP spid="7" grpId="1"/>
      <p:bldP spid="8" grpId="0"/>
      <p:bldP spid="8" grpId="1"/>
      <p:bldP spid="9" grpId="0"/>
      <p:bldP spid="9" grpId="1"/>
      <p:bldP spid="10" grpId="0" animBg="1"/>
      <p:bldP spid="10" grpId="1" animBg="1"/>
      <p:bldP spid="11" grpId="0"/>
      <p:bldP spid="11"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1507730-7365-99F0-FCDF-3BC9306132BC}"/>
              </a:ext>
            </a:extLst>
          </p:cNvPr>
          <p:cNvSpPr/>
          <p:nvPr/>
        </p:nvSpPr>
        <p:spPr>
          <a:xfrm>
            <a:off x="-1" y="1788783"/>
            <a:ext cx="12192001" cy="49581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re 1">
            <a:extLst>
              <a:ext uri="{FF2B5EF4-FFF2-40B4-BE49-F238E27FC236}">
                <a16:creationId xmlns:a16="http://schemas.microsoft.com/office/drawing/2014/main" id="{E18C6C11-9343-5629-9E3F-40B61C8010BF}"/>
              </a:ext>
            </a:extLst>
          </p:cNvPr>
          <p:cNvSpPr txBox="1">
            <a:spLocks/>
          </p:cNvSpPr>
          <p:nvPr/>
        </p:nvSpPr>
        <p:spPr>
          <a:xfrm>
            <a:off x="315738" y="365125"/>
            <a:ext cx="11038062" cy="1325563"/>
          </a:xfrm>
          <a:prstGeom prst="rect">
            <a:avLst/>
          </a:prstGeom>
        </p:spPr>
        <p:txBody>
          <a:bodyPr/>
          <a:lstStyle>
            <a:lvl1pPr algn="l" defTabSz="914400" rtl="0" eaLnBrk="1" latinLnBrk="0" hangingPunct="1">
              <a:lnSpc>
                <a:spcPct val="90000"/>
              </a:lnSpc>
              <a:spcBef>
                <a:spcPct val="0"/>
              </a:spcBef>
              <a:buNone/>
              <a:defRPr sz="4400" kern="1200">
                <a:solidFill>
                  <a:srgbClr val="4D2050"/>
                </a:solidFill>
                <a:latin typeface="Segoe UI Black" panose="020B0A02040204020203" pitchFamily="34" charset="0"/>
                <a:ea typeface="Segoe UI Black" panose="020B0A02040204020203" pitchFamily="34" charset="0"/>
                <a:cs typeface="+mj-cs"/>
              </a:defRPr>
            </a:lvl1pPr>
          </a:lstStyle>
          <a:p>
            <a:r>
              <a:rPr lang="fr-FR"/>
              <a:t>Les modèles</a:t>
            </a:r>
          </a:p>
        </p:txBody>
      </p:sp>
      <p:pic>
        <p:nvPicPr>
          <p:cNvPr id="4" name="Espace réservé du contenu 21">
            <a:extLst>
              <a:ext uri="{FF2B5EF4-FFF2-40B4-BE49-F238E27FC236}">
                <a16:creationId xmlns:a16="http://schemas.microsoft.com/office/drawing/2014/main" id="{0E18C3E3-4877-2596-A91D-7AA259B54DD3}"/>
              </a:ext>
            </a:extLst>
          </p:cNvPr>
          <p:cNvPicPr>
            <a:picLocks noChangeAspect="1"/>
          </p:cNvPicPr>
          <p:nvPr/>
        </p:nvPicPr>
        <p:blipFill>
          <a:blip r:embed="rId2"/>
          <a:stretch>
            <a:fillRect/>
          </a:stretch>
        </p:blipFill>
        <p:spPr>
          <a:xfrm>
            <a:off x="315738" y="1788783"/>
            <a:ext cx="11172627" cy="4958134"/>
          </a:xfrm>
          <a:prstGeom prst="rect">
            <a:avLst/>
          </a:prstGeom>
        </p:spPr>
      </p:pic>
      <p:grpSp>
        <p:nvGrpSpPr>
          <p:cNvPr id="5" name="Group 59">
            <a:extLst>
              <a:ext uri="{FF2B5EF4-FFF2-40B4-BE49-F238E27FC236}">
                <a16:creationId xmlns:a16="http://schemas.microsoft.com/office/drawing/2014/main" id="{B1BAF5F6-347F-BA8B-1E0A-37465580E4D9}"/>
              </a:ext>
            </a:extLst>
          </p:cNvPr>
          <p:cNvGrpSpPr/>
          <p:nvPr/>
        </p:nvGrpSpPr>
        <p:grpSpPr>
          <a:xfrm>
            <a:off x="8104908" y="197178"/>
            <a:ext cx="4059191" cy="1591605"/>
            <a:chOff x="4188355" y="1192213"/>
            <a:chExt cx="4059766" cy="1591831"/>
          </a:xfrm>
        </p:grpSpPr>
        <p:grpSp>
          <p:nvGrpSpPr>
            <p:cNvPr id="6" name="Group 56">
              <a:extLst>
                <a:ext uri="{FF2B5EF4-FFF2-40B4-BE49-F238E27FC236}">
                  <a16:creationId xmlns:a16="http://schemas.microsoft.com/office/drawing/2014/main" id="{27E0705C-FBE2-2092-E619-D57BC93017D6}"/>
                </a:ext>
              </a:extLst>
            </p:cNvPr>
            <p:cNvGrpSpPr/>
            <p:nvPr/>
          </p:nvGrpSpPr>
          <p:grpSpPr>
            <a:xfrm>
              <a:off x="4188355" y="1192213"/>
              <a:ext cx="4059766" cy="1591831"/>
              <a:chOff x="4188355" y="1192213"/>
              <a:chExt cx="4059766" cy="1591831"/>
            </a:xfrm>
          </p:grpSpPr>
          <p:sp>
            <p:nvSpPr>
              <p:cNvPr id="8" name="Rectangle 7">
                <a:extLst>
                  <a:ext uri="{FF2B5EF4-FFF2-40B4-BE49-F238E27FC236}">
                    <a16:creationId xmlns:a16="http://schemas.microsoft.com/office/drawing/2014/main" id="{D87405DC-1884-424D-CB31-19FCBF22B085}"/>
                  </a:ext>
                </a:extLst>
              </p:cNvPr>
              <p:cNvSpPr/>
              <p:nvPr/>
            </p:nvSpPr>
            <p:spPr bwMode="auto">
              <a:xfrm>
                <a:off x="4188355" y="1192213"/>
                <a:ext cx="4059766" cy="15918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548562" rIns="182854" bIns="45713"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panose="020B0502040204020203" pitchFamily="34" charset="0"/>
                    <a:ea typeface="+mn-ea"/>
                    <a:cs typeface="+mn-cs"/>
                  </a:rPr>
                  <a:t>Prebuilt AI models</a:t>
                </a:r>
                <a:r>
                  <a:rPr kumimoji="0" lang="fr-FR" sz="16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 : Modèles préconstruits qui permet d’effectuer une tâche spécifique sans l’entraîner</a:t>
                </a:r>
                <a:endPar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grpSp>
            <p:nvGrpSpPr>
              <p:cNvPr id="9" name="Group 36">
                <a:extLst>
                  <a:ext uri="{FF2B5EF4-FFF2-40B4-BE49-F238E27FC236}">
                    <a16:creationId xmlns:a16="http://schemas.microsoft.com/office/drawing/2014/main" id="{6B83D94F-A956-A403-96D9-96BD6A750988}"/>
                  </a:ext>
                </a:extLst>
              </p:cNvPr>
              <p:cNvGrpSpPr/>
              <p:nvPr/>
            </p:nvGrpSpPr>
            <p:grpSpPr>
              <a:xfrm>
                <a:off x="4433523" y="1257690"/>
                <a:ext cx="365339" cy="370864"/>
                <a:chOff x="4380135" y="3019615"/>
                <a:chExt cx="805510" cy="817693"/>
              </a:xfrm>
            </p:grpSpPr>
            <p:sp>
              <p:nvSpPr>
                <p:cNvPr id="10" name="Freeform: Shape 37">
                  <a:extLst>
                    <a:ext uri="{FF2B5EF4-FFF2-40B4-BE49-F238E27FC236}">
                      <a16:creationId xmlns:a16="http://schemas.microsoft.com/office/drawing/2014/main" id="{D01718FD-AD4C-F40C-4B7B-696BAA2E45E7}"/>
                    </a:ext>
                  </a:extLst>
                </p:cNvPr>
                <p:cNvSpPr/>
                <p:nvPr/>
              </p:nvSpPr>
              <p:spPr>
                <a:xfrm>
                  <a:off x="4380135" y="3019615"/>
                  <a:ext cx="447675" cy="447675"/>
                </a:xfrm>
                <a:custGeom>
                  <a:avLst/>
                  <a:gdLst>
                    <a:gd name="connsiteX0" fmla="*/ 245621 w 447675"/>
                    <a:gd name="connsiteY0" fmla="*/ 395297 h 447675"/>
                    <a:gd name="connsiteX1" fmla="*/ 239716 w 447675"/>
                    <a:gd name="connsiteY1" fmla="*/ 380495 h 447675"/>
                    <a:gd name="connsiteX2" fmla="*/ 223761 w 447675"/>
                    <a:gd name="connsiteY2" fmla="*/ 359616 h 447675"/>
                    <a:gd name="connsiteX3" fmla="*/ 252298 w 447675"/>
                    <a:gd name="connsiteY3" fmla="*/ 286417 h 447675"/>
                    <a:gd name="connsiteX4" fmla="*/ 325498 w 447675"/>
                    <a:gd name="connsiteY4" fmla="*/ 314944 h 447675"/>
                    <a:gd name="connsiteX5" fmla="*/ 330079 w 447675"/>
                    <a:gd name="connsiteY5" fmla="*/ 340824 h 447675"/>
                    <a:gd name="connsiteX6" fmla="*/ 336985 w 447675"/>
                    <a:gd name="connsiteY6" fmla="*/ 355187 h 447675"/>
                    <a:gd name="connsiteX7" fmla="*/ 352844 w 447675"/>
                    <a:gd name="connsiteY7" fmla="*/ 356759 h 447675"/>
                    <a:gd name="connsiteX8" fmla="*/ 451228 w 447675"/>
                    <a:gd name="connsiteY8" fmla="*/ 313563 h 447675"/>
                    <a:gd name="connsiteX9" fmla="*/ 386525 w 447675"/>
                    <a:gd name="connsiteY9" fmla="*/ 166192 h 447675"/>
                    <a:gd name="connsiteX10" fmla="*/ 388315 w 447675"/>
                    <a:gd name="connsiteY10" fmla="*/ 150028 h 447675"/>
                    <a:gd name="connsiteX11" fmla="*/ 403212 w 447675"/>
                    <a:gd name="connsiteY11" fmla="*/ 143504 h 447675"/>
                    <a:gd name="connsiteX12" fmla="*/ 427596 w 447675"/>
                    <a:gd name="connsiteY12" fmla="*/ 139770 h 447675"/>
                    <a:gd name="connsiteX13" fmla="*/ 452018 w 447675"/>
                    <a:gd name="connsiteY13" fmla="*/ 77105 h 447675"/>
                    <a:gd name="connsiteX14" fmla="*/ 389344 w 447675"/>
                    <a:gd name="connsiteY14" fmla="*/ 52683 h 447675"/>
                    <a:gd name="connsiteX15" fmla="*/ 370103 w 447675"/>
                    <a:gd name="connsiteY15" fmla="*/ 68104 h 447675"/>
                    <a:gd name="connsiteX16" fmla="*/ 355216 w 447675"/>
                    <a:gd name="connsiteY16" fmla="*/ 74657 h 447675"/>
                    <a:gd name="connsiteX17" fmla="*/ 342100 w 447675"/>
                    <a:gd name="connsiteY17" fmla="*/ 65037 h 447675"/>
                    <a:gd name="connsiteX18" fmla="*/ 313544 w 447675"/>
                    <a:gd name="connsiteY18" fmla="*/ 0 h 447675"/>
                    <a:gd name="connsiteX19" fmla="*/ 0 w 447675"/>
                    <a:gd name="connsiteY19" fmla="*/ 137684 h 447675"/>
                    <a:gd name="connsiteX20" fmla="*/ 137665 w 447675"/>
                    <a:gd name="connsiteY20" fmla="*/ 451237 h 447675"/>
                    <a:gd name="connsiteX21" fmla="*/ 236039 w 447675"/>
                    <a:gd name="connsiteY21" fmla="*/ 408051 h 447675"/>
                    <a:gd name="connsiteX22" fmla="*/ 245621 w 447675"/>
                    <a:gd name="connsiteY22" fmla="*/ 395297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7675" h="447675">
                      <a:moveTo>
                        <a:pt x="245621" y="395297"/>
                      </a:moveTo>
                      <a:cubicBezTo>
                        <a:pt x="246393" y="389515"/>
                        <a:pt x="244250" y="384172"/>
                        <a:pt x="239716" y="380495"/>
                      </a:cubicBezTo>
                      <a:cubicBezTo>
                        <a:pt x="233010" y="375095"/>
                        <a:pt x="227467" y="368036"/>
                        <a:pt x="223761" y="359616"/>
                      </a:cubicBezTo>
                      <a:cubicBezTo>
                        <a:pt x="211426" y="331527"/>
                        <a:pt x="224209" y="298752"/>
                        <a:pt x="252298" y="286417"/>
                      </a:cubicBezTo>
                      <a:cubicBezTo>
                        <a:pt x="280387" y="274082"/>
                        <a:pt x="313163" y="286855"/>
                        <a:pt x="325498" y="314944"/>
                      </a:cubicBezTo>
                      <a:cubicBezTo>
                        <a:pt x="329203" y="323374"/>
                        <a:pt x="330641" y="332222"/>
                        <a:pt x="330079" y="340824"/>
                      </a:cubicBezTo>
                      <a:cubicBezTo>
                        <a:pt x="329708" y="346643"/>
                        <a:pt x="332203" y="351834"/>
                        <a:pt x="336985" y="355187"/>
                      </a:cubicBezTo>
                      <a:cubicBezTo>
                        <a:pt x="341767" y="358540"/>
                        <a:pt x="347501" y="359102"/>
                        <a:pt x="352844" y="356759"/>
                      </a:cubicBezTo>
                      <a:lnTo>
                        <a:pt x="451228" y="313563"/>
                      </a:lnTo>
                      <a:lnTo>
                        <a:pt x="386525" y="166192"/>
                      </a:lnTo>
                      <a:cubicBezTo>
                        <a:pt x="384124" y="160725"/>
                        <a:pt x="384772" y="154838"/>
                        <a:pt x="388315" y="150028"/>
                      </a:cubicBezTo>
                      <a:cubicBezTo>
                        <a:pt x="391859" y="145209"/>
                        <a:pt x="397278" y="142837"/>
                        <a:pt x="403212" y="143504"/>
                      </a:cubicBezTo>
                      <a:cubicBezTo>
                        <a:pt x="411261" y="144409"/>
                        <a:pt x="419652" y="143266"/>
                        <a:pt x="427596" y="139770"/>
                      </a:cubicBezTo>
                      <a:cubicBezTo>
                        <a:pt x="451647" y="129216"/>
                        <a:pt x="462591" y="101155"/>
                        <a:pt x="452018" y="77105"/>
                      </a:cubicBezTo>
                      <a:cubicBezTo>
                        <a:pt x="441446" y="53054"/>
                        <a:pt x="413404" y="42120"/>
                        <a:pt x="389344" y="52683"/>
                      </a:cubicBezTo>
                      <a:cubicBezTo>
                        <a:pt x="381400" y="56169"/>
                        <a:pt x="374885" y="61579"/>
                        <a:pt x="370103" y="68104"/>
                      </a:cubicBezTo>
                      <a:cubicBezTo>
                        <a:pt x="366570" y="72933"/>
                        <a:pt x="361159" y="75314"/>
                        <a:pt x="355216" y="74657"/>
                      </a:cubicBezTo>
                      <a:cubicBezTo>
                        <a:pt x="349272" y="74019"/>
                        <a:pt x="344500" y="70504"/>
                        <a:pt x="342100" y="65037"/>
                      </a:cubicBezTo>
                      <a:lnTo>
                        <a:pt x="313544" y="0"/>
                      </a:lnTo>
                      <a:lnTo>
                        <a:pt x="0" y="137684"/>
                      </a:lnTo>
                      <a:lnTo>
                        <a:pt x="137665" y="451237"/>
                      </a:lnTo>
                      <a:lnTo>
                        <a:pt x="236039" y="408051"/>
                      </a:lnTo>
                      <a:cubicBezTo>
                        <a:pt x="241392" y="405698"/>
                        <a:pt x="244850" y="401098"/>
                        <a:pt x="245621" y="395297"/>
                      </a:cubicBezTo>
                      <a:close/>
                    </a:path>
                  </a:pathLst>
                </a:custGeom>
                <a:solidFill>
                  <a:srgbClr val="74277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3C3C41"/>
                    </a:solidFill>
                    <a:effectLst/>
                    <a:uLnTx/>
                    <a:uFillTx/>
                    <a:latin typeface="Segoe UI"/>
                    <a:ea typeface="+mn-ea"/>
                    <a:cs typeface="+mn-cs"/>
                  </a:endParaRPr>
                </a:p>
              </p:txBody>
            </p:sp>
            <p:sp>
              <p:nvSpPr>
                <p:cNvPr id="11" name="Freeform: Shape 38">
                  <a:extLst>
                    <a:ext uri="{FF2B5EF4-FFF2-40B4-BE49-F238E27FC236}">
                      <a16:creationId xmlns:a16="http://schemas.microsoft.com/office/drawing/2014/main" id="{F15A912D-F2EF-66A3-05EC-A89A2B0CA929}"/>
                    </a:ext>
                  </a:extLst>
                </p:cNvPr>
                <p:cNvSpPr/>
                <p:nvPr/>
              </p:nvSpPr>
              <p:spPr>
                <a:xfrm>
                  <a:off x="4757020" y="3418208"/>
                  <a:ext cx="428625" cy="419100"/>
                </a:xfrm>
                <a:custGeom>
                  <a:avLst/>
                  <a:gdLst>
                    <a:gd name="connsiteX0" fmla="*/ 320145 w 428625"/>
                    <a:gd name="connsiteY0" fmla="*/ 109871 h 419100"/>
                    <a:gd name="connsiteX1" fmla="*/ 307638 w 428625"/>
                    <a:gd name="connsiteY1" fmla="*/ 97907 h 419100"/>
                    <a:gd name="connsiteX2" fmla="*/ 302428 w 428625"/>
                    <a:gd name="connsiteY2" fmla="*/ 81344 h 419100"/>
                    <a:gd name="connsiteX3" fmla="*/ 305410 w 428625"/>
                    <a:gd name="connsiteY3" fmla="*/ 65742 h 419100"/>
                    <a:gd name="connsiteX4" fmla="*/ 306019 w 428625"/>
                    <a:gd name="connsiteY4" fmla="*/ 64360 h 419100"/>
                    <a:gd name="connsiteX5" fmla="*/ 307658 w 428625"/>
                    <a:gd name="connsiteY5" fmla="*/ 61389 h 419100"/>
                    <a:gd name="connsiteX6" fmla="*/ 308105 w 428625"/>
                    <a:gd name="connsiteY6" fmla="*/ 60569 h 419100"/>
                    <a:gd name="connsiteX7" fmla="*/ 310506 w 428625"/>
                    <a:gd name="connsiteY7" fmla="*/ 56807 h 419100"/>
                    <a:gd name="connsiteX8" fmla="*/ 315211 w 428625"/>
                    <a:gd name="connsiteY8" fmla="*/ 47082 h 419100"/>
                    <a:gd name="connsiteX9" fmla="*/ 316773 w 428625"/>
                    <a:gd name="connsiteY9" fmla="*/ 36338 h 419100"/>
                    <a:gd name="connsiteX10" fmla="*/ 306134 w 428625"/>
                    <a:gd name="connsiteY10" fmla="*/ 10639 h 419100"/>
                    <a:gd name="connsiteX11" fmla="*/ 306172 w 428625"/>
                    <a:gd name="connsiteY11" fmla="*/ 10601 h 419100"/>
                    <a:gd name="connsiteX12" fmla="*/ 280426 w 428625"/>
                    <a:gd name="connsiteY12" fmla="*/ 0 h 419100"/>
                    <a:gd name="connsiteX13" fmla="*/ 255460 w 428625"/>
                    <a:gd name="connsiteY13" fmla="*/ 9868 h 419100"/>
                    <a:gd name="connsiteX14" fmla="*/ 254737 w 428625"/>
                    <a:gd name="connsiteY14" fmla="*/ 10639 h 419100"/>
                    <a:gd name="connsiteX15" fmla="*/ 244097 w 428625"/>
                    <a:gd name="connsiteY15" fmla="*/ 36338 h 419100"/>
                    <a:gd name="connsiteX16" fmla="*/ 245659 w 428625"/>
                    <a:gd name="connsiteY16" fmla="*/ 47082 h 419100"/>
                    <a:gd name="connsiteX17" fmla="*/ 250365 w 428625"/>
                    <a:gd name="connsiteY17" fmla="*/ 56807 h 419100"/>
                    <a:gd name="connsiteX18" fmla="*/ 252765 w 428625"/>
                    <a:gd name="connsiteY18" fmla="*/ 60569 h 419100"/>
                    <a:gd name="connsiteX19" fmla="*/ 254851 w 428625"/>
                    <a:gd name="connsiteY19" fmla="*/ 64427 h 419100"/>
                    <a:gd name="connsiteX20" fmla="*/ 258423 w 428625"/>
                    <a:gd name="connsiteY20" fmla="*/ 81324 h 419100"/>
                    <a:gd name="connsiteX21" fmla="*/ 254032 w 428625"/>
                    <a:gd name="connsiteY21" fmla="*/ 96479 h 419100"/>
                    <a:gd name="connsiteX22" fmla="*/ 253232 w 428625"/>
                    <a:gd name="connsiteY22" fmla="*/ 97888 h 419100"/>
                    <a:gd name="connsiteX23" fmla="*/ 240725 w 428625"/>
                    <a:gd name="connsiteY23" fmla="*/ 109852 h 419100"/>
                    <a:gd name="connsiteX24" fmla="*/ 223942 w 428625"/>
                    <a:gd name="connsiteY24" fmla="*/ 114205 h 419100"/>
                    <a:gd name="connsiteX25" fmla="*/ 125587 w 428625"/>
                    <a:gd name="connsiteY25" fmla="*/ 114205 h 419100"/>
                    <a:gd name="connsiteX26" fmla="*/ 125587 w 428625"/>
                    <a:gd name="connsiteY26" fmla="*/ 226885 h 419100"/>
                    <a:gd name="connsiteX27" fmla="*/ 115481 w 428625"/>
                    <a:gd name="connsiteY27" fmla="*/ 251289 h 419100"/>
                    <a:gd name="connsiteX28" fmla="*/ 108785 w 428625"/>
                    <a:gd name="connsiteY28" fmla="*/ 256365 h 419100"/>
                    <a:gd name="connsiteX29" fmla="*/ 102289 w 428625"/>
                    <a:gd name="connsiteY29" fmla="*/ 259375 h 419100"/>
                    <a:gd name="connsiteX30" fmla="*/ 99308 w 428625"/>
                    <a:gd name="connsiteY30" fmla="*/ 260299 h 419100"/>
                    <a:gd name="connsiteX31" fmla="*/ 97022 w 428625"/>
                    <a:gd name="connsiteY31" fmla="*/ 260804 h 419100"/>
                    <a:gd name="connsiteX32" fmla="*/ 91069 w 428625"/>
                    <a:gd name="connsiteY32" fmla="*/ 261404 h 419100"/>
                    <a:gd name="connsiteX33" fmla="*/ 89954 w 428625"/>
                    <a:gd name="connsiteY33" fmla="*/ 261404 h 419100"/>
                    <a:gd name="connsiteX34" fmla="*/ 72600 w 428625"/>
                    <a:gd name="connsiteY34" fmla="*/ 258813 h 419100"/>
                    <a:gd name="connsiteX35" fmla="*/ 56788 w 428625"/>
                    <a:gd name="connsiteY35" fmla="*/ 251117 h 419100"/>
                    <a:gd name="connsiteX36" fmla="*/ 47073 w 428625"/>
                    <a:gd name="connsiteY36" fmla="*/ 246412 h 419100"/>
                    <a:gd name="connsiteX37" fmla="*/ 36328 w 428625"/>
                    <a:gd name="connsiteY37" fmla="*/ 244859 h 419100"/>
                    <a:gd name="connsiteX38" fmla="*/ 10630 w 428625"/>
                    <a:gd name="connsiteY38" fmla="*/ 255499 h 419100"/>
                    <a:gd name="connsiteX39" fmla="*/ 10601 w 428625"/>
                    <a:gd name="connsiteY39" fmla="*/ 255460 h 419100"/>
                    <a:gd name="connsiteX40" fmla="*/ 0 w 428625"/>
                    <a:gd name="connsiteY40" fmla="*/ 281197 h 419100"/>
                    <a:gd name="connsiteX41" fmla="*/ 9868 w 428625"/>
                    <a:gd name="connsiteY41" fmla="*/ 306162 h 419100"/>
                    <a:gd name="connsiteX42" fmla="*/ 10630 w 428625"/>
                    <a:gd name="connsiteY42" fmla="*/ 306895 h 419100"/>
                    <a:gd name="connsiteX43" fmla="*/ 36328 w 428625"/>
                    <a:gd name="connsiteY43" fmla="*/ 317525 h 419100"/>
                    <a:gd name="connsiteX44" fmla="*/ 47073 w 428625"/>
                    <a:gd name="connsiteY44" fmla="*/ 315973 h 419100"/>
                    <a:gd name="connsiteX45" fmla="*/ 56788 w 428625"/>
                    <a:gd name="connsiteY45" fmla="*/ 311267 h 419100"/>
                    <a:gd name="connsiteX46" fmla="*/ 72600 w 428625"/>
                    <a:gd name="connsiteY46" fmla="*/ 303581 h 419100"/>
                    <a:gd name="connsiteX47" fmla="*/ 89954 w 428625"/>
                    <a:gd name="connsiteY47" fmla="*/ 300990 h 419100"/>
                    <a:gd name="connsiteX48" fmla="*/ 91069 w 428625"/>
                    <a:gd name="connsiteY48" fmla="*/ 300990 h 419100"/>
                    <a:gd name="connsiteX49" fmla="*/ 97022 w 428625"/>
                    <a:gd name="connsiteY49" fmla="*/ 301590 h 419100"/>
                    <a:gd name="connsiteX50" fmla="*/ 99308 w 428625"/>
                    <a:gd name="connsiteY50" fmla="*/ 302095 h 419100"/>
                    <a:gd name="connsiteX51" fmla="*/ 102289 w 428625"/>
                    <a:gd name="connsiteY51" fmla="*/ 303028 h 419100"/>
                    <a:gd name="connsiteX52" fmla="*/ 108785 w 428625"/>
                    <a:gd name="connsiteY52" fmla="*/ 306029 h 419100"/>
                    <a:gd name="connsiteX53" fmla="*/ 115481 w 428625"/>
                    <a:gd name="connsiteY53" fmla="*/ 311106 h 419100"/>
                    <a:gd name="connsiteX54" fmla="*/ 125587 w 428625"/>
                    <a:gd name="connsiteY54" fmla="*/ 335499 h 419100"/>
                    <a:gd name="connsiteX55" fmla="*/ 125587 w 428625"/>
                    <a:gd name="connsiteY55" fmla="*/ 420138 h 419100"/>
                    <a:gd name="connsiteX56" fmla="*/ 431540 w 428625"/>
                    <a:gd name="connsiteY56" fmla="*/ 420138 h 419100"/>
                    <a:gd name="connsiteX57" fmla="*/ 431540 w 428625"/>
                    <a:gd name="connsiteY57" fmla="*/ 114224 h 419100"/>
                    <a:gd name="connsiteX58" fmla="*/ 336918 w 428625"/>
                    <a:gd name="connsiteY58" fmla="*/ 114224 h 419100"/>
                    <a:gd name="connsiteX59" fmla="*/ 320145 w 428625"/>
                    <a:gd name="connsiteY59" fmla="*/ 10987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428625" h="419100">
                      <a:moveTo>
                        <a:pt x="320145" y="109871"/>
                      </a:moveTo>
                      <a:cubicBezTo>
                        <a:pt x="315087" y="107042"/>
                        <a:pt x="310810" y="102994"/>
                        <a:pt x="307638" y="97907"/>
                      </a:cubicBezTo>
                      <a:cubicBezTo>
                        <a:pt x="304457" y="92783"/>
                        <a:pt x="302705" y="87144"/>
                        <a:pt x="302428" y="81344"/>
                      </a:cubicBezTo>
                      <a:cubicBezTo>
                        <a:pt x="302190" y="76048"/>
                        <a:pt x="303171" y="70752"/>
                        <a:pt x="305410" y="65742"/>
                      </a:cubicBezTo>
                      <a:cubicBezTo>
                        <a:pt x="305600" y="65284"/>
                        <a:pt x="305800" y="64818"/>
                        <a:pt x="306019" y="64360"/>
                      </a:cubicBezTo>
                      <a:cubicBezTo>
                        <a:pt x="306410" y="63589"/>
                        <a:pt x="306934" y="62617"/>
                        <a:pt x="307658" y="61389"/>
                      </a:cubicBezTo>
                      <a:lnTo>
                        <a:pt x="308105" y="60569"/>
                      </a:lnTo>
                      <a:cubicBezTo>
                        <a:pt x="308791" y="59398"/>
                        <a:pt x="309610" y="58141"/>
                        <a:pt x="310506" y="56807"/>
                      </a:cubicBezTo>
                      <a:cubicBezTo>
                        <a:pt x="312553" y="53826"/>
                        <a:pt x="314154" y="50549"/>
                        <a:pt x="315211" y="47082"/>
                      </a:cubicBezTo>
                      <a:cubicBezTo>
                        <a:pt x="316211" y="43805"/>
                        <a:pt x="316773" y="40196"/>
                        <a:pt x="316773" y="36338"/>
                      </a:cubicBezTo>
                      <a:cubicBezTo>
                        <a:pt x="316773" y="26289"/>
                        <a:pt x="312696" y="17202"/>
                        <a:pt x="306134" y="10639"/>
                      </a:cubicBezTo>
                      <a:lnTo>
                        <a:pt x="306172" y="10601"/>
                      </a:lnTo>
                      <a:cubicBezTo>
                        <a:pt x="299609" y="4048"/>
                        <a:pt x="290503" y="0"/>
                        <a:pt x="280426" y="0"/>
                      </a:cubicBezTo>
                      <a:cubicBezTo>
                        <a:pt x="270748" y="0"/>
                        <a:pt x="261966" y="3762"/>
                        <a:pt x="255460" y="9868"/>
                      </a:cubicBezTo>
                      <a:lnTo>
                        <a:pt x="254737" y="10639"/>
                      </a:lnTo>
                      <a:cubicBezTo>
                        <a:pt x="248174" y="17202"/>
                        <a:pt x="244097" y="26299"/>
                        <a:pt x="244097" y="36338"/>
                      </a:cubicBezTo>
                      <a:cubicBezTo>
                        <a:pt x="244097" y="40196"/>
                        <a:pt x="244659" y="43805"/>
                        <a:pt x="245659" y="47082"/>
                      </a:cubicBezTo>
                      <a:cubicBezTo>
                        <a:pt x="246717" y="50530"/>
                        <a:pt x="248317" y="53816"/>
                        <a:pt x="250365" y="56807"/>
                      </a:cubicBezTo>
                      <a:cubicBezTo>
                        <a:pt x="251260" y="58122"/>
                        <a:pt x="252060" y="59379"/>
                        <a:pt x="252765" y="60569"/>
                      </a:cubicBezTo>
                      <a:cubicBezTo>
                        <a:pt x="253470" y="61770"/>
                        <a:pt x="254156" y="63055"/>
                        <a:pt x="254851" y="64427"/>
                      </a:cubicBezTo>
                      <a:cubicBezTo>
                        <a:pt x="257508" y="69818"/>
                        <a:pt x="258699" y="75571"/>
                        <a:pt x="258423" y="81324"/>
                      </a:cubicBezTo>
                      <a:cubicBezTo>
                        <a:pt x="258185" y="86582"/>
                        <a:pt x="256708" y="91716"/>
                        <a:pt x="254032" y="96479"/>
                      </a:cubicBezTo>
                      <a:cubicBezTo>
                        <a:pt x="253794" y="96955"/>
                        <a:pt x="253527" y="97431"/>
                        <a:pt x="253232" y="97888"/>
                      </a:cubicBezTo>
                      <a:cubicBezTo>
                        <a:pt x="250069" y="102975"/>
                        <a:pt x="245812" y="107023"/>
                        <a:pt x="240725" y="109852"/>
                      </a:cubicBezTo>
                      <a:cubicBezTo>
                        <a:pt x="235610" y="112690"/>
                        <a:pt x="229914" y="114205"/>
                        <a:pt x="223942" y="114205"/>
                      </a:cubicBezTo>
                      <a:lnTo>
                        <a:pt x="125587" y="114205"/>
                      </a:lnTo>
                      <a:lnTo>
                        <a:pt x="125587" y="226885"/>
                      </a:lnTo>
                      <a:cubicBezTo>
                        <a:pt x="125587" y="236401"/>
                        <a:pt x="121720" y="245031"/>
                        <a:pt x="115481" y="251289"/>
                      </a:cubicBezTo>
                      <a:cubicBezTo>
                        <a:pt x="113490" y="253270"/>
                        <a:pt x="111204" y="254908"/>
                        <a:pt x="108785" y="256365"/>
                      </a:cubicBezTo>
                      <a:cubicBezTo>
                        <a:pt x="106737" y="257594"/>
                        <a:pt x="104565" y="258566"/>
                        <a:pt x="102289" y="259375"/>
                      </a:cubicBezTo>
                      <a:cubicBezTo>
                        <a:pt x="101298" y="259709"/>
                        <a:pt x="100336" y="260042"/>
                        <a:pt x="99308" y="260299"/>
                      </a:cubicBezTo>
                      <a:cubicBezTo>
                        <a:pt x="98565" y="260499"/>
                        <a:pt x="97803" y="260661"/>
                        <a:pt x="97022" y="260804"/>
                      </a:cubicBezTo>
                      <a:cubicBezTo>
                        <a:pt x="95088" y="261147"/>
                        <a:pt x="93116" y="261404"/>
                        <a:pt x="91069" y="261404"/>
                      </a:cubicBezTo>
                      <a:lnTo>
                        <a:pt x="89954" y="261404"/>
                      </a:lnTo>
                      <a:cubicBezTo>
                        <a:pt x="83982" y="261404"/>
                        <a:pt x="78248" y="260556"/>
                        <a:pt x="72600" y="258813"/>
                      </a:cubicBezTo>
                      <a:cubicBezTo>
                        <a:pt x="67018" y="257089"/>
                        <a:pt x="61808" y="254546"/>
                        <a:pt x="56788" y="251117"/>
                      </a:cubicBezTo>
                      <a:cubicBezTo>
                        <a:pt x="53807" y="249079"/>
                        <a:pt x="50540" y="247479"/>
                        <a:pt x="47073" y="246412"/>
                      </a:cubicBezTo>
                      <a:cubicBezTo>
                        <a:pt x="43796" y="245412"/>
                        <a:pt x="40186" y="244859"/>
                        <a:pt x="36328" y="244859"/>
                      </a:cubicBezTo>
                      <a:cubicBezTo>
                        <a:pt x="26289" y="244859"/>
                        <a:pt x="17193" y="248936"/>
                        <a:pt x="10630" y="255499"/>
                      </a:cubicBezTo>
                      <a:lnTo>
                        <a:pt x="10601" y="255460"/>
                      </a:lnTo>
                      <a:cubicBezTo>
                        <a:pt x="4048" y="262023"/>
                        <a:pt x="0" y="271129"/>
                        <a:pt x="0" y="281197"/>
                      </a:cubicBezTo>
                      <a:cubicBezTo>
                        <a:pt x="0" y="290884"/>
                        <a:pt x="3753" y="299657"/>
                        <a:pt x="9868" y="306162"/>
                      </a:cubicBezTo>
                      <a:lnTo>
                        <a:pt x="10630" y="306895"/>
                      </a:lnTo>
                      <a:cubicBezTo>
                        <a:pt x="17193" y="313458"/>
                        <a:pt x="26299" y="317525"/>
                        <a:pt x="36328" y="317525"/>
                      </a:cubicBezTo>
                      <a:cubicBezTo>
                        <a:pt x="40196" y="317525"/>
                        <a:pt x="43805" y="316973"/>
                        <a:pt x="47073" y="315973"/>
                      </a:cubicBezTo>
                      <a:cubicBezTo>
                        <a:pt x="50530" y="314916"/>
                        <a:pt x="53807" y="313306"/>
                        <a:pt x="56788" y="311267"/>
                      </a:cubicBezTo>
                      <a:cubicBezTo>
                        <a:pt x="61808" y="307858"/>
                        <a:pt x="67018" y="305305"/>
                        <a:pt x="72600" y="303581"/>
                      </a:cubicBezTo>
                      <a:cubicBezTo>
                        <a:pt x="78257" y="301828"/>
                        <a:pt x="83982" y="300990"/>
                        <a:pt x="89954" y="300990"/>
                      </a:cubicBezTo>
                      <a:lnTo>
                        <a:pt x="91069" y="300990"/>
                      </a:lnTo>
                      <a:cubicBezTo>
                        <a:pt x="93116" y="300990"/>
                        <a:pt x="95088" y="301247"/>
                        <a:pt x="97022" y="301590"/>
                      </a:cubicBezTo>
                      <a:cubicBezTo>
                        <a:pt x="97803" y="301733"/>
                        <a:pt x="98565" y="301895"/>
                        <a:pt x="99308" y="302095"/>
                      </a:cubicBezTo>
                      <a:cubicBezTo>
                        <a:pt x="100327" y="302343"/>
                        <a:pt x="101298" y="302685"/>
                        <a:pt x="102289" y="303028"/>
                      </a:cubicBezTo>
                      <a:cubicBezTo>
                        <a:pt x="104556" y="303828"/>
                        <a:pt x="106737" y="304809"/>
                        <a:pt x="108785" y="306029"/>
                      </a:cubicBezTo>
                      <a:cubicBezTo>
                        <a:pt x="111204" y="307486"/>
                        <a:pt x="113490" y="309124"/>
                        <a:pt x="115481" y="311106"/>
                      </a:cubicBezTo>
                      <a:cubicBezTo>
                        <a:pt x="121710" y="317344"/>
                        <a:pt x="125587" y="325984"/>
                        <a:pt x="125587" y="335499"/>
                      </a:cubicBezTo>
                      <a:lnTo>
                        <a:pt x="125587" y="420138"/>
                      </a:lnTo>
                      <a:lnTo>
                        <a:pt x="431540" y="420138"/>
                      </a:lnTo>
                      <a:lnTo>
                        <a:pt x="431540" y="114224"/>
                      </a:lnTo>
                      <a:lnTo>
                        <a:pt x="336918" y="114224"/>
                      </a:lnTo>
                      <a:cubicBezTo>
                        <a:pt x="330975" y="114224"/>
                        <a:pt x="325260" y="112709"/>
                        <a:pt x="320145" y="109871"/>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3C3C41"/>
                    </a:solidFill>
                    <a:effectLst/>
                    <a:uLnTx/>
                    <a:uFillTx/>
                    <a:latin typeface="Segoe UI"/>
                    <a:ea typeface="+mn-ea"/>
                    <a:cs typeface="+mn-cs"/>
                  </a:endParaRPr>
                </a:p>
              </p:txBody>
            </p:sp>
            <p:sp>
              <p:nvSpPr>
                <p:cNvPr id="12" name="Freeform: Shape 39">
                  <a:extLst>
                    <a:ext uri="{FF2B5EF4-FFF2-40B4-BE49-F238E27FC236}">
                      <a16:creationId xmlns:a16="http://schemas.microsoft.com/office/drawing/2014/main" id="{46650CDC-80EA-84D6-EA09-A4D0D451BF2C}"/>
                    </a:ext>
                  </a:extLst>
                </p:cNvPr>
                <p:cNvSpPr/>
                <p:nvPr/>
              </p:nvSpPr>
              <p:spPr>
                <a:xfrm>
                  <a:off x="4884131" y="3189942"/>
                  <a:ext cx="295275" cy="304800"/>
                </a:xfrm>
                <a:custGeom>
                  <a:avLst/>
                  <a:gdLst>
                    <a:gd name="connsiteX0" fmla="*/ 10 w 295275"/>
                    <a:gd name="connsiteY0" fmla="*/ 0 h 304800"/>
                    <a:gd name="connsiteX1" fmla="*/ 10 w 295275"/>
                    <a:gd name="connsiteY1" fmla="*/ 49454 h 304800"/>
                    <a:gd name="connsiteX2" fmla="*/ 12935 w 295275"/>
                    <a:gd name="connsiteY2" fmla="*/ 44453 h 304800"/>
                    <a:gd name="connsiteX3" fmla="*/ 29994 w 295275"/>
                    <a:gd name="connsiteY3" fmla="*/ 42196 h 304800"/>
                    <a:gd name="connsiteX4" fmla="*/ 76524 w 295275"/>
                    <a:gd name="connsiteY4" fmla="*/ 61474 h 304800"/>
                    <a:gd name="connsiteX5" fmla="*/ 95793 w 295275"/>
                    <a:gd name="connsiteY5" fmla="*/ 108004 h 304800"/>
                    <a:gd name="connsiteX6" fmla="*/ 76552 w 295275"/>
                    <a:gd name="connsiteY6" fmla="*/ 154429 h 304800"/>
                    <a:gd name="connsiteX7" fmla="*/ 76514 w 295275"/>
                    <a:gd name="connsiteY7" fmla="*/ 154467 h 304800"/>
                    <a:gd name="connsiteX8" fmla="*/ 76476 w 295275"/>
                    <a:gd name="connsiteY8" fmla="*/ 154505 h 304800"/>
                    <a:gd name="connsiteX9" fmla="*/ 76438 w 295275"/>
                    <a:gd name="connsiteY9" fmla="*/ 154543 h 304800"/>
                    <a:gd name="connsiteX10" fmla="*/ 29985 w 295275"/>
                    <a:gd name="connsiteY10" fmla="*/ 173822 h 304800"/>
                    <a:gd name="connsiteX11" fmla="*/ 12925 w 295275"/>
                    <a:gd name="connsiteY11" fmla="*/ 171564 h 304800"/>
                    <a:gd name="connsiteX12" fmla="*/ 0 w 295275"/>
                    <a:gd name="connsiteY12" fmla="*/ 166564 h 304800"/>
                    <a:gd name="connsiteX13" fmla="*/ 0 w 295275"/>
                    <a:gd name="connsiteY13" fmla="*/ 305943 h 304800"/>
                    <a:gd name="connsiteX14" fmla="*/ 93374 w 295275"/>
                    <a:gd name="connsiteY14" fmla="*/ 305943 h 304800"/>
                    <a:gd name="connsiteX15" fmla="*/ 93174 w 295275"/>
                    <a:gd name="connsiteY15" fmla="*/ 305629 h 304800"/>
                    <a:gd name="connsiteX16" fmla="*/ 83763 w 295275"/>
                    <a:gd name="connsiteY16" fmla="*/ 286064 h 304800"/>
                    <a:gd name="connsiteX17" fmla="*/ 80486 w 295275"/>
                    <a:gd name="connsiteY17" fmla="*/ 264633 h 304800"/>
                    <a:gd name="connsiteX18" fmla="*/ 101822 w 295275"/>
                    <a:gd name="connsiteY18" fmla="*/ 213131 h 304800"/>
                    <a:gd name="connsiteX19" fmla="*/ 102956 w 295275"/>
                    <a:gd name="connsiteY19" fmla="*/ 212093 h 304800"/>
                    <a:gd name="connsiteX20" fmla="*/ 153314 w 295275"/>
                    <a:gd name="connsiteY20" fmla="*/ 191795 h 304800"/>
                    <a:gd name="connsiteX21" fmla="*/ 204749 w 295275"/>
                    <a:gd name="connsiteY21" fmla="*/ 213131 h 304800"/>
                    <a:gd name="connsiteX22" fmla="*/ 204787 w 295275"/>
                    <a:gd name="connsiteY22" fmla="*/ 213170 h 304800"/>
                    <a:gd name="connsiteX23" fmla="*/ 204826 w 295275"/>
                    <a:gd name="connsiteY23" fmla="*/ 213131 h 304800"/>
                    <a:gd name="connsiteX24" fmla="*/ 226162 w 295275"/>
                    <a:gd name="connsiteY24" fmla="*/ 264633 h 304800"/>
                    <a:gd name="connsiteX25" fmla="*/ 222885 w 295275"/>
                    <a:gd name="connsiteY25" fmla="*/ 286064 h 304800"/>
                    <a:gd name="connsiteX26" fmla="*/ 213474 w 295275"/>
                    <a:gd name="connsiteY26" fmla="*/ 305629 h 304800"/>
                    <a:gd name="connsiteX27" fmla="*/ 213274 w 295275"/>
                    <a:gd name="connsiteY27" fmla="*/ 305943 h 304800"/>
                    <a:gd name="connsiteX28" fmla="*/ 304428 w 295275"/>
                    <a:gd name="connsiteY28" fmla="*/ 305943 h 304800"/>
                    <a:gd name="connsiteX29" fmla="*/ 304428 w 295275"/>
                    <a:gd name="connsiteY29" fmla="*/ 0 h 304800"/>
                    <a:gd name="connsiteX30" fmla="*/ 10 w 295275"/>
                    <a:gd name="connsiteY30" fmla="*/ 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5275" h="304800">
                      <a:moveTo>
                        <a:pt x="10" y="0"/>
                      </a:moveTo>
                      <a:lnTo>
                        <a:pt x="10" y="49454"/>
                      </a:lnTo>
                      <a:cubicBezTo>
                        <a:pt x="4124" y="47339"/>
                        <a:pt x="8439" y="45663"/>
                        <a:pt x="12935" y="44453"/>
                      </a:cubicBezTo>
                      <a:cubicBezTo>
                        <a:pt x="18440" y="42986"/>
                        <a:pt x="24174" y="42196"/>
                        <a:pt x="29994" y="42196"/>
                      </a:cubicBezTo>
                      <a:cubicBezTo>
                        <a:pt x="48149" y="42196"/>
                        <a:pt x="64618" y="49559"/>
                        <a:pt x="76524" y="61474"/>
                      </a:cubicBezTo>
                      <a:cubicBezTo>
                        <a:pt x="88430" y="73381"/>
                        <a:pt x="95793" y="89840"/>
                        <a:pt x="95793" y="108004"/>
                      </a:cubicBezTo>
                      <a:cubicBezTo>
                        <a:pt x="95793" y="126073"/>
                        <a:pt x="88449" y="142494"/>
                        <a:pt x="76552" y="154429"/>
                      </a:cubicBezTo>
                      <a:lnTo>
                        <a:pt x="76514" y="154467"/>
                      </a:lnTo>
                      <a:lnTo>
                        <a:pt x="76476" y="154505"/>
                      </a:lnTo>
                      <a:lnTo>
                        <a:pt x="76438" y="154543"/>
                      </a:lnTo>
                      <a:cubicBezTo>
                        <a:pt x="64513" y="166459"/>
                        <a:pt x="48063" y="173822"/>
                        <a:pt x="29985" y="173822"/>
                      </a:cubicBezTo>
                      <a:cubicBezTo>
                        <a:pt x="24165" y="173822"/>
                        <a:pt x="18431" y="173031"/>
                        <a:pt x="12925" y="171564"/>
                      </a:cubicBezTo>
                      <a:cubicBezTo>
                        <a:pt x="8439" y="170355"/>
                        <a:pt x="4105" y="168659"/>
                        <a:pt x="0" y="166564"/>
                      </a:cubicBezTo>
                      <a:lnTo>
                        <a:pt x="0" y="305943"/>
                      </a:lnTo>
                      <a:lnTo>
                        <a:pt x="93374" y="305943"/>
                      </a:lnTo>
                      <a:lnTo>
                        <a:pt x="93174" y="305629"/>
                      </a:lnTo>
                      <a:cubicBezTo>
                        <a:pt x="89135" y="299714"/>
                        <a:pt x="85935" y="293122"/>
                        <a:pt x="83763" y="286064"/>
                      </a:cubicBezTo>
                      <a:cubicBezTo>
                        <a:pt x="81639" y="279168"/>
                        <a:pt x="80486" y="271977"/>
                        <a:pt x="80486" y="264633"/>
                      </a:cubicBezTo>
                      <a:cubicBezTo>
                        <a:pt x="80486" y="244526"/>
                        <a:pt x="88630" y="226304"/>
                        <a:pt x="101822" y="213131"/>
                      </a:cubicBezTo>
                      <a:cubicBezTo>
                        <a:pt x="102194" y="212760"/>
                        <a:pt x="102565" y="212417"/>
                        <a:pt x="102956" y="212093"/>
                      </a:cubicBezTo>
                      <a:cubicBezTo>
                        <a:pt x="116053" y="199530"/>
                        <a:pt x="133798" y="191795"/>
                        <a:pt x="153314" y="191795"/>
                      </a:cubicBezTo>
                      <a:cubicBezTo>
                        <a:pt x="173384" y="191795"/>
                        <a:pt x="191586" y="199949"/>
                        <a:pt x="204749" y="213131"/>
                      </a:cubicBezTo>
                      <a:lnTo>
                        <a:pt x="204787" y="213170"/>
                      </a:lnTo>
                      <a:lnTo>
                        <a:pt x="204826" y="213131"/>
                      </a:lnTo>
                      <a:cubicBezTo>
                        <a:pt x="217999" y="226304"/>
                        <a:pt x="226162" y="244526"/>
                        <a:pt x="226162" y="264633"/>
                      </a:cubicBezTo>
                      <a:cubicBezTo>
                        <a:pt x="226162" y="271967"/>
                        <a:pt x="225009" y="279168"/>
                        <a:pt x="222885" y="286064"/>
                      </a:cubicBezTo>
                      <a:cubicBezTo>
                        <a:pt x="220704" y="293141"/>
                        <a:pt x="217513" y="299723"/>
                        <a:pt x="213474" y="305629"/>
                      </a:cubicBezTo>
                      <a:lnTo>
                        <a:pt x="213274" y="305943"/>
                      </a:lnTo>
                      <a:lnTo>
                        <a:pt x="304428" y="305943"/>
                      </a:lnTo>
                      <a:lnTo>
                        <a:pt x="304428" y="0"/>
                      </a:lnTo>
                      <a:lnTo>
                        <a:pt x="10" y="0"/>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3C3C41"/>
                    </a:solidFill>
                    <a:effectLst/>
                    <a:uLnTx/>
                    <a:uFillTx/>
                    <a:latin typeface="Segoe UI"/>
                    <a:ea typeface="+mn-ea"/>
                    <a:cs typeface="+mn-cs"/>
                  </a:endParaRPr>
                </a:p>
              </p:txBody>
            </p:sp>
            <p:sp>
              <p:nvSpPr>
                <p:cNvPr id="13" name="Freeform: Shape 40">
                  <a:extLst>
                    <a:ext uri="{FF2B5EF4-FFF2-40B4-BE49-F238E27FC236}">
                      <a16:creationId xmlns:a16="http://schemas.microsoft.com/office/drawing/2014/main" id="{17BA5AE8-5BFE-CC0C-4D73-BD19B368BA0D}"/>
                    </a:ext>
                  </a:extLst>
                </p:cNvPr>
                <p:cNvSpPr/>
                <p:nvPr/>
              </p:nvSpPr>
              <p:spPr>
                <a:xfrm>
                  <a:off x="4541679" y="3427552"/>
                  <a:ext cx="295275" cy="409575"/>
                </a:xfrm>
                <a:custGeom>
                  <a:avLst/>
                  <a:gdLst>
                    <a:gd name="connsiteX0" fmla="*/ 292675 w 295275"/>
                    <a:gd name="connsiteY0" fmla="*/ 332032 h 409575"/>
                    <a:gd name="connsiteX1" fmla="*/ 273120 w 295275"/>
                    <a:gd name="connsiteY1" fmla="*/ 341443 h 409575"/>
                    <a:gd name="connsiteX2" fmla="*/ 251679 w 295275"/>
                    <a:gd name="connsiteY2" fmla="*/ 344719 h 409575"/>
                    <a:gd name="connsiteX3" fmla="*/ 200177 w 295275"/>
                    <a:gd name="connsiteY3" fmla="*/ 323383 h 409575"/>
                    <a:gd name="connsiteX4" fmla="*/ 199139 w 295275"/>
                    <a:gd name="connsiteY4" fmla="*/ 322250 h 409575"/>
                    <a:gd name="connsiteX5" fmla="*/ 178841 w 295275"/>
                    <a:gd name="connsiteY5" fmla="*/ 271882 h 409575"/>
                    <a:gd name="connsiteX6" fmla="*/ 200177 w 295275"/>
                    <a:gd name="connsiteY6" fmla="*/ 220447 h 409575"/>
                    <a:gd name="connsiteX7" fmla="*/ 200215 w 295275"/>
                    <a:gd name="connsiteY7" fmla="*/ 220409 h 409575"/>
                    <a:gd name="connsiteX8" fmla="*/ 200177 w 295275"/>
                    <a:gd name="connsiteY8" fmla="*/ 220380 h 409575"/>
                    <a:gd name="connsiteX9" fmla="*/ 251679 w 295275"/>
                    <a:gd name="connsiteY9" fmla="*/ 199044 h 409575"/>
                    <a:gd name="connsiteX10" fmla="*/ 273120 w 295275"/>
                    <a:gd name="connsiteY10" fmla="*/ 202311 h 409575"/>
                    <a:gd name="connsiteX11" fmla="*/ 292675 w 295275"/>
                    <a:gd name="connsiteY11" fmla="*/ 211722 h 409575"/>
                    <a:gd name="connsiteX12" fmla="*/ 298647 w 295275"/>
                    <a:gd name="connsiteY12" fmla="*/ 214703 h 409575"/>
                    <a:gd name="connsiteX13" fmla="*/ 304429 w 295275"/>
                    <a:gd name="connsiteY13" fmla="*/ 215570 h 409575"/>
                    <a:gd name="connsiteX14" fmla="*/ 304429 w 295275"/>
                    <a:gd name="connsiteY14" fmla="*/ 104832 h 409575"/>
                    <a:gd name="connsiteX15" fmla="*/ 216760 w 295275"/>
                    <a:gd name="connsiteY15" fmla="*/ 104832 h 409575"/>
                    <a:gd name="connsiteX16" fmla="*/ 199854 w 295275"/>
                    <a:gd name="connsiteY16" fmla="*/ 100441 h 409575"/>
                    <a:gd name="connsiteX17" fmla="*/ 188224 w 295275"/>
                    <a:gd name="connsiteY17" fmla="*/ 89573 h 409575"/>
                    <a:gd name="connsiteX18" fmla="*/ 187328 w 295275"/>
                    <a:gd name="connsiteY18" fmla="*/ 88249 h 409575"/>
                    <a:gd name="connsiteX19" fmla="*/ 182280 w 295275"/>
                    <a:gd name="connsiteY19" fmla="*/ 71447 h 409575"/>
                    <a:gd name="connsiteX20" fmla="*/ 186147 w 295275"/>
                    <a:gd name="connsiteY20" fmla="*/ 54502 h 409575"/>
                    <a:gd name="connsiteX21" fmla="*/ 189281 w 295275"/>
                    <a:gd name="connsiteY21" fmla="*/ 46187 h 409575"/>
                    <a:gd name="connsiteX22" fmla="*/ 190271 w 295275"/>
                    <a:gd name="connsiteY22" fmla="*/ 37300 h 409575"/>
                    <a:gd name="connsiteX23" fmla="*/ 179356 w 295275"/>
                    <a:gd name="connsiteY23" fmla="*/ 10916 h 409575"/>
                    <a:gd name="connsiteX24" fmla="*/ 152972 w 295275"/>
                    <a:gd name="connsiteY24" fmla="*/ 0 h 409575"/>
                    <a:gd name="connsiteX25" fmla="*/ 126587 w 295275"/>
                    <a:gd name="connsiteY25" fmla="*/ 10916 h 409575"/>
                    <a:gd name="connsiteX26" fmla="*/ 115672 w 295275"/>
                    <a:gd name="connsiteY26" fmla="*/ 37300 h 409575"/>
                    <a:gd name="connsiteX27" fmla="*/ 116662 w 295275"/>
                    <a:gd name="connsiteY27" fmla="*/ 46187 h 409575"/>
                    <a:gd name="connsiteX28" fmla="*/ 119805 w 295275"/>
                    <a:gd name="connsiteY28" fmla="*/ 54502 h 409575"/>
                    <a:gd name="connsiteX29" fmla="*/ 123673 w 295275"/>
                    <a:gd name="connsiteY29" fmla="*/ 71447 h 409575"/>
                    <a:gd name="connsiteX30" fmla="*/ 118615 w 295275"/>
                    <a:gd name="connsiteY30" fmla="*/ 88249 h 409575"/>
                    <a:gd name="connsiteX31" fmla="*/ 118586 w 295275"/>
                    <a:gd name="connsiteY31" fmla="*/ 88221 h 409575"/>
                    <a:gd name="connsiteX32" fmla="*/ 106089 w 295275"/>
                    <a:gd name="connsiteY32" fmla="*/ 100432 h 409575"/>
                    <a:gd name="connsiteX33" fmla="*/ 89183 w 295275"/>
                    <a:gd name="connsiteY33" fmla="*/ 104823 h 409575"/>
                    <a:gd name="connsiteX34" fmla="*/ 0 w 295275"/>
                    <a:gd name="connsiteY34" fmla="*/ 104823 h 409575"/>
                    <a:gd name="connsiteX35" fmla="*/ 0 w 295275"/>
                    <a:gd name="connsiteY35" fmla="*/ 410766 h 409575"/>
                    <a:gd name="connsiteX36" fmla="*/ 304409 w 295275"/>
                    <a:gd name="connsiteY36" fmla="*/ 410766 h 409575"/>
                    <a:gd name="connsiteX37" fmla="*/ 304409 w 295275"/>
                    <a:gd name="connsiteY37" fmla="*/ 328184 h 409575"/>
                    <a:gd name="connsiteX38" fmla="*/ 298628 w 295275"/>
                    <a:gd name="connsiteY38" fmla="*/ 329041 h 409575"/>
                    <a:gd name="connsiteX39" fmla="*/ 292675 w 295275"/>
                    <a:gd name="connsiteY39" fmla="*/ 332032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95275" h="409575">
                      <a:moveTo>
                        <a:pt x="292675" y="332032"/>
                      </a:moveTo>
                      <a:cubicBezTo>
                        <a:pt x="286760" y="336071"/>
                        <a:pt x="280168" y="339271"/>
                        <a:pt x="273120" y="341443"/>
                      </a:cubicBezTo>
                      <a:cubicBezTo>
                        <a:pt x="266214" y="343567"/>
                        <a:pt x="259004" y="344719"/>
                        <a:pt x="251679" y="344719"/>
                      </a:cubicBezTo>
                      <a:cubicBezTo>
                        <a:pt x="231572" y="344719"/>
                        <a:pt x="213360" y="336566"/>
                        <a:pt x="200177" y="323383"/>
                      </a:cubicBezTo>
                      <a:cubicBezTo>
                        <a:pt x="199815" y="323021"/>
                        <a:pt x="199463" y="322631"/>
                        <a:pt x="199139" y="322250"/>
                      </a:cubicBezTo>
                      <a:cubicBezTo>
                        <a:pt x="186576" y="309153"/>
                        <a:pt x="178841" y="291408"/>
                        <a:pt x="178841" y="271882"/>
                      </a:cubicBezTo>
                      <a:cubicBezTo>
                        <a:pt x="178841" y="251822"/>
                        <a:pt x="186995" y="233629"/>
                        <a:pt x="200177" y="220447"/>
                      </a:cubicBezTo>
                      <a:lnTo>
                        <a:pt x="200215" y="220409"/>
                      </a:lnTo>
                      <a:lnTo>
                        <a:pt x="200177" y="220380"/>
                      </a:lnTo>
                      <a:cubicBezTo>
                        <a:pt x="213360" y="207197"/>
                        <a:pt x="231572" y="199044"/>
                        <a:pt x="251679" y="199044"/>
                      </a:cubicBezTo>
                      <a:cubicBezTo>
                        <a:pt x="259004" y="199044"/>
                        <a:pt x="266224" y="200196"/>
                        <a:pt x="273120" y="202311"/>
                      </a:cubicBezTo>
                      <a:cubicBezTo>
                        <a:pt x="280168" y="204492"/>
                        <a:pt x="286760" y="207693"/>
                        <a:pt x="292675" y="211722"/>
                      </a:cubicBezTo>
                      <a:cubicBezTo>
                        <a:pt x="294704" y="213112"/>
                        <a:pt x="296694" y="214113"/>
                        <a:pt x="298647" y="214703"/>
                      </a:cubicBezTo>
                      <a:cubicBezTo>
                        <a:pt x="300323" y="215227"/>
                        <a:pt x="302257" y="215513"/>
                        <a:pt x="304429" y="215570"/>
                      </a:cubicBezTo>
                      <a:lnTo>
                        <a:pt x="304429" y="104832"/>
                      </a:lnTo>
                      <a:lnTo>
                        <a:pt x="216760" y="104832"/>
                      </a:lnTo>
                      <a:cubicBezTo>
                        <a:pt x="210693" y="104832"/>
                        <a:pt x="204949" y="103318"/>
                        <a:pt x="199854" y="100441"/>
                      </a:cubicBezTo>
                      <a:cubicBezTo>
                        <a:pt x="195291" y="97869"/>
                        <a:pt x="191319" y="94212"/>
                        <a:pt x="188224" y="89573"/>
                      </a:cubicBezTo>
                      <a:cubicBezTo>
                        <a:pt x="187909" y="89144"/>
                        <a:pt x="187614" y="88706"/>
                        <a:pt x="187328" y="88249"/>
                      </a:cubicBezTo>
                      <a:cubicBezTo>
                        <a:pt x="184166" y="83039"/>
                        <a:pt x="182470" y="77314"/>
                        <a:pt x="182280" y="71447"/>
                      </a:cubicBezTo>
                      <a:cubicBezTo>
                        <a:pt x="182080" y="65637"/>
                        <a:pt x="183356" y="59865"/>
                        <a:pt x="186147" y="54502"/>
                      </a:cubicBezTo>
                      <a:cubicBezTo>
                        <a:pt x="187528" y="51835"/>
                        <a:pt x="188595" y="49044"/>
                        <a:pt x="189281" y="46187"/>
                      </a:cubicBezTo>
                      <a:cubicBezTo>
                        <a:pt x="189929" y="43520"/>
                        <a:pt x="190271" y="40538"/>
                        <a:pt x="190271" y="37300"/>
                      </a:cubicBezTo>
                      <a:cubicBezTo>
                        <a:pt x="190271" y="26994"/>
                        <a:pt x="186099" y="17659"/>
                        <a:pt x="179356" y="10916"/>
                      </a:cubicBezTo>
                      <a:cubicBezTo>
                        <a:pt x="172603" y="4172"/>
                        <a:pt x="163278" y="0"/>
                        <a:pt x="152972" y="0"/>
                      </a:cubicBezTo>
                      <a:cubicBezTo>
                        <a:pt x="142675" y="0"/>
                        <a:pt x="133340" y="4172"/>
                        <a:pt x="126587" y="10916"/>
                      </a:cubicBezTo>
                      <a:cubicBezTo>
                        <a:pt x="119844" y="17659"/>
                        <a:pt x="115672" y="26994"/>
                        <a:pt x="115672" y="37300"/>
                      </a:cubicBezTo>
                      <a:cubicBezTo>
                        <a:pt x="115672" y="40538"/>
                        <a:pt x="116024" y="43501"/>
                        <a:pt x="116662" y="46187"/>
                      </a:cubicBezTo>
                      <a:cubicBezTo>
                        <a:pt x="117358" y="49035"/>
                        <a:pt x="118424" y="51835"/>
                        <a:pt x="119805" y="54502"/>
                      </a:cubicBezTo>
                      <a:cubicBezTo>
                        <a:pt x="122587" y="59865"/>
                        <a:pt x="123873" y="65627"/>
                        <a:pt x="123673" y="71447"/>
                      </a:cubicBezTo>
                      <a:cubicBezTo>
                        <a:pt x="123473" y="77314"/>
                        <a:pt x="121777" y="83048"/>
                        <a:pt x="118615" y="88249"/>
                      </a:cubicBezTo>
                      <a:lnTo>
                        <a:pt x="118586" y="88221"/>
                      </a:lnTo>
                      <a:cubicBezTo>
                        <a:pt x="115376" y="93488"/>
                        <a:pt x="111109" y="97622"/>
                        <a:pt x="106089" y="100432"/>
                      </a:cubicBezTo>
                      <a:cubicBezTo>
                        <a:pt x="100994" y="103299"/>
                        <a:pt x="95240" y="104823"/>
                        <a:pt x="89183" y="104823"/>
                      </a:cubicBezTo>
                      <a:lnTo>
                        <a:pt x="0" y="104823"/>
                      </a:lnTo>
                      <a:lnTo>
                        <a:pt x="0" y="410766"/>
                      </a:lnTo>
                      <a:lnTo>
                        <a:pt x="304409" y="410766"/>
                      </a:lnTo>
                      <a:lnTo>
                        <a:pt x="304409" y="328184"/>
                      </a:lnTo>
                      <a:cubicBezTo>
                        <a:pt x="302228" y="328241"/>
                        <a:pt x="300295" y="328527"/>
                        <a:pt x="298628" y="329041"/>
                      </a:cubicBezTo>
                      <a:cubicBezTo>
                        <a:pt x="296675" y="329660"/>
                        <a:pt x="294704" y="330660"/>
                        <a:pt x="292675" y="332032"/>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3C3C41"/>
                    </a:solidFill>
                    <a:effectLst/>
                    <a:uLnTx/>
                    <a:uFillTx/>
                    <a:latin typeface="Segoe UI"/>
                    <a:ea typeface="+mn-ea"/>
                    <a:cs typeface="+mn-cs"/>
                  </a:endParaRPr>
                </a:p>
              </p:txBody>
            </p:sp>
          </p:grpSp>
        </p:grpSp>
        <p:cxnSp>
          <p:nvCxnSpPr>
            <p:cNvPr id="7" name="Straight Connector 53">
              <a:extLst>
                <a:ext uri="{FF2B5EF4-FFF2-40B4-BE49-F238E27FC236}">
                  <a16:creationId xmlns:a16="http://schemas.microsoft.com/office/drawing/2014/main" id="{C2248607-75AC-F978-E614-580C7D3465E2}"/>
                </a:ext>
              </a:extLst>
            </p:cNvPr>
            <p:cNvCxnSpPr/>
            <p:nvPr/>
          </p:nvCxnSpPr>
          <p:spPr>
            <a:xfrm>
              <a:off x="4477544" y="1732228"/>
              <a:ext cx="365760" cy="0"/>
            </a:xfrm>
            <a:prstGeom prst="line">
              <a:avLst/>
            </a:prstGeom>
            <a:ln w="254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 name="Groupe 13">
            <a:extLst>
              <a:ext uri="{FF2B5EF4-FFF2-40B4-BE49-F238E27FC236}">
                <a16:creationId xmlns:a16="http://schemas.microsoft.com/office/drawing/2014/main" id="{B54CA7E7-AA0D-A865-5515-2D199CFF69DC}"/>
              </a:ext>
            </a:extLst>
          </p:cNvPr>
          <p:cNvGrpSpPr/>
          <p:nvPr/>
        </p:nvGrpSpPr>
        <p:grpSpPr>
          <a:xfrm>
            <a:off x="3901143" y="197177"/>
            <a:ext cx="4059191" cy="1591606"/>
            <a:chOff x="3990081" y="113040"/>
            <a:chExt cx="4059191" cy="1591606"/>
          </a:xfrm>
        </p:grpSpPr>
        <p:grpSp>
          <p:nvGrpSpPr>
            <p:cNvPr id="15" name="Group 59">
              <a:extLst>
                <a:ext uri="{FF2B5EF4-FFF2-40B4-BE49-F238E27FC236}">
                  <a16:creationId xmlns:a16="http://schemas.microsoft.com/office/drawing/2014/main" id="{6656FF21-6B34-7223-4B02-4589EF5C544C}"/>
                </a:ext>
              </a:extLst>
            </p:cNvPr>
            <p:cNvGrpSpPr/>
            <p:nvPr/>
          </p:nvGrpSpPr>
          <p:grpSpPr>
            <a:xfrm>
              <a:off x="3990081" y="113040"/>
              <a:ext cx="4059191" cy="1591606"/>
              <a:chOff x="4188355" y="1192213"/>
              <a:chExt cx="4059766" cy="1591832"/>
            </a:xfrm>
          </p:grpSpPr>
          <p:sp>
            <p:nvSpPr>
              <p:cNvPr id="17" name="Rectangle 16">
                <a:extLst>
                  <a:ext uri="{FF2B5EF4-FFF2-40B4-BE49-F238E27FC236}">
                    <a16:creationId xmlns:a16="http://schemas.microsoft.com/office/drawing/2014/main" id="{216ADF23-9DA8-199D-4057-BE5FF123C1F4}"/>
                  </a:ext>
                </a:extLst>
              </p:cNvPr>
              <p:cNvSpPr/>
              <p:nvPr/>
            </p:nvSpPr>
            <p:spPr bwMode="auto">
              <a:xfrm>
                <a:off x="4188355" y="1192213"/>
                <a:ext cx="4059766" cy="15918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548562" rIns="182854" bIns="45713" numCol="1" spcCol="0" rtlCol="0" fromWordArt="0" anchor="t" anchorCtr="0" forceAA="0" compatLnSpc="1">
                <a:prstTxWarp prst="textNoShape">
                  <a:avLst/>
                </a:prstTxWarp>
                <a:noAutofit/>
              </a:bodyPr>
              <a:lstStyle/>
              <a:p>
                <a:pPr defTabSz="932418">
                  <a:spcAft>
                    <a:spcPts val="612"/>
                  </a:spcAft>
                  <a:defRPr/>
                </a:pPr>
                <a:r>
                  <a:rPr kumimoji="0" lang="en-US" sz="1600" b="1" i="0" u="none" strike="noStrike" kern="1200" cap="none" spc="0" normalizeH="0" baseline="0" noProof="0">
                    <a:ln>
                      <a:noFill/>
                    </a:ln>
                    <a:solidFill>
                      <a:srgbClr val="000000"/>
                    </a:solidFill>
                    <a:effectLst/>
                    <a:uLnTx/>
                    <a:uFillTx/>
                    <a:latin typeface="Segoe UI"/>
                    <a:cs typeface="Segoe UI"/>
                  </a:rPr>
                  <a:t>Custom AI models : </a:t>
                </a:r>
                <a:r>
                  <a:rPr kumimoji="0" lang="fr-FR" sz="1600" b="0" i="0" u="none" strike="noStrike" kern="1200" cap="none" spc="0" normalizeH="0" baseline="0" noProof="0">
                    <a:ln>
                      <a:noFill/>
                    </a:ln>
                    <a:solidFill>
                      <a:srgbClr val="000000"/>
                    </a:solidFill>
                    <a:effectLst/>
                    <a:uLnTx/>
                    <a:uFillTx/>
                    <a:latin typeface="Segoe UI"/>
                    <a:cs typeface="Segoe UI"/>
                  </a:rPr>
                  <a:t>Modèles </a:t>
                </a:r>
                <a:r>
                  <a:rPr lang="fr-FR" sz="1600">
                    <a:solidFill>
                      <a:srgbClr val="000000"/>
                    </a:solidFill>
                    <a:latin typeface="Segoe UI"/>
                    <a:cs typeface="Segoe UI"/>
                  </a:rPr>
                  <a:t>disponibles </a:t>
                </a:r>
                <a:r>
                  <a:rPr kumimoji="0" lang="fr-FR" sz="1600" b="0" i="0" u="none" strike="noStrike" kern="1200" cap="none" spc="0" normalizeH="0" baseline="0" noProof="0">
                    <a:ln>
                      <a:noFill/>
                    </a:ln>
                    <a:solidFill>
                      <a:srgbClr val="000000"/>
                    </a:solidFill>
                    <a:effectLst/>
                    <a:uLnTx/>
                    <a:uFillTx/>
                    <a:latin typeface="Segoe UI"/>
                    <a:cs typeface="Segoe UI"/>
                  </a:rPr>
                  <a:t>pour réaliser un type de </a:t>
                </a:r>
                <a:r>
                  <a:rPr lang="fr-FR" sz="1600">
                    <a:solidFill>
                      <a:srgbClr val="000000"/>
                    </a:solidFill>
                    <a:latin typeface="Segoe UI"/>
                    <a:cs typeface="Segoe UI"/>
                  </a:rPr>
                  <a:t>tâche</a:t>
                </a:r>
                <a:r>
                  <a:rPr kumimoji="0" lang="fr-FR" sz="1600" b="0" i="0" u="none" strike="noStrike" kern="1200" cap="none" spc="0" normalizeH="0" baseline="0" noProof="0">
                    <a:ln>
                      <a:noFill/>
                    </a:ln>
                    <a:solidFill>
                      <a:srgbClr val="000000"/>
                    </a:solidFill>
                    <a:effectLst/>
                    <a:uLnTx/>
                    <a:uFillTx/>
                    <a:latin typeface="Segoe UI"/>
                    <a:cs typeface="Segoe UI"/>
                  </a:rPr>
                  <a:t> et qu’il faut terminer d’entrainer avec vos données</a:t>
                </a:r>
                <a:endParaRPr kumimoji="0" lang="fr-FR" sz="1600" b="0" i="0" u="none" strike="noStrike" kern="1200" cap="none" spc="0" normalizeH="0" baseline="0" noProof="0">
                  <a:ln>
                    <a:noFill/>
                  </a:ln>
                  <a:solidFill>
                    <a:prstClr val="black"/>
                  </a:solidFill>
                  <a:effectLst/>
                  <a:uLnTx/>
                  <a:uFillTx/>
                  <a:latin typeface="Segoe UI"/>
                  <a:cs typeface="Segoe UI"/>
                </a:endParaRPr>
              </a:p>
            </p:txBody>
          </p:sp>
          <p:cxnSp>
            <p:nvCxnSpPr>
              <p:cNvPr id="18" name="Straight Connector 53">
                <a:extLst>
                  <a:ext uri="{FF2B5EF4-FFF2-40B4-BE49-F238E27FC236}">
                    <a16:creationId xmlns:a16="http://schemas.microsoft.com/office/drawing/2014/main" id="{C36FDEA3-C4CF-F62A-8E6C-925B57B7D08F}"/>
                  </a:ext>
                </a:extLst>
              </p:cNvPr>
              <p:cNvCxnSpPr/>
              <p:nvPr/>
            </p:nvCxnSpPr>
            <p:spPr>
              <a:xfrm>
                <a:off x="4477544" y="1732228"/>
                <a:ext cx="365760" cy="0"/>
              </a:xfrm>
              <a:prstGeom prst="line">
                <a:avLst/>
              </a:prstGeom>
              <a:ln w="254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16" name="Image 15">
              <a:extLst>
                <a:ext uri="{FF2B5EF4-FFF2-40B4-BE49-F238E27FC236}">
                  <a16:creationId xmlns:a16="http://schemas.microsoft.com/office/drawing/2014/main" id="{A907F6FF-8704-21E6-85E7-326455213EFA}"/>
                </a:ext>
              </a:extLst>
            </p:cNvPr>
            <p:cNvPicPr>
              <a:picLocks noChangeAspect="1"/>
            </p:cNvPicPr>
            <p:nvPr/>
          </p:nvPicPr>
          <p:blipFill>
            <a:blip r:embed="rId3"/>
            <a:stretch>
              <a:fillRect/>
            </a:stretch>
          </p:blipFill>
          <p:spPr>
            <a:xfrm>
              <a:off x="4273090" y="171261"/>
              <a:ext cx="377985" cy="377985"/>
            </a:xfrm>
            <a:prstGeom prst="rect">
              <a:avLst/>
            </a:prstGeom>
          </p:spPr>
        </p:pic>
      </p:grpSp>
      <p:pic>
        <p:nvPicPr>
          <p:cNvPr id="19" name="Image 18">
            <a:extLst>
              <a:ext uri="{FF2B5EF4-FFF2-40B4-BE49-F238E27FC236}">
                <a16:creationId xmlns:a16="http://schemas.microsoft.com/office/drawing/2014/main" id="{385FBA85-0D5D-F993-E247-D4ACE157318E}"/>
              </a:ext>
            </a:extLst>
          </p:cNvPr>
          <p:cNvPicPr>
            <a:picLocks noChangeAspect="1"/>
          </p:cNvPicPr>
          <p:nvPr/>
        </p:nvPicPr>
        <p:blipFill>
          <a:blip r:embed="rId4"/>
          <a:stretch>
            <a:fillRect/>
          </a:stretch>
        </p:blipFill>
        <p:spPr>
          <a:xfrm>
            <a:off x="315738" y="3594345"/>
            <a:ext cx="1697888" cy="1535383"/>
          </a:xfrm>
          <a:prstGeom prst="rect">
            <a:avLst/>
          </a:prstGeom>
        </p:spPr>
      </p:pic>
      <p:sp>
        <p:nvSpPr>
          <p:cNvPr id="20" name="Rectangle 19">
            <a:extLst>
              <a:ext uri="{FF2B5EF4-FFF2-40B4-BE49-F238E27FC236}">
                <a16:creationId xmlns:a16="http://schemas.microsoft.com/office/drawing/2014/main" id="{831231CE-6D6F-BCB2-F6BA-A096C6EC4393}"/>
              </a:ext>
            </a:extLst>
          </p:cNvPr>
          <p:cNvSpPr/>
          <p:nvPr/>
        </p:nvSpPr>
        <p:spPr>
          <a:xfrm>
            <a:off x="315738" y="3573303"/>
            <a:ext cx="1697888" cy="15564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60800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outVertical)">
                                      <p:cBhvr>
                                        <p:cTn id="7" dur="500"/>
                                        <p:tgtEl>
                                          <p:spTgt spid="14"/>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outVertical)">
                                      <p:cBhvr>
                                        <p:cTn id="11" dur="500"/>
                                        <p:tgtEl>
                                          <p:spTgt spid="5"/>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500"/>
                                        <p:tgtEl>
                                          <p:spTgt spid="4"/>
                                        </p:tgtEl>
                                      </p:cBhvr>
                                    </p:animEffect>
                                  </p:childTnLst>
                                </p:cTn>
                              </p:par>
                            </p:childTnLst>
                          </p:cTn>
                        </p:par>
                        <p:par>
                          <p:cTn id="16" fill="hold">
                            <p:stCondLst>
                              <p:cond delay="1500"/>
                            </p:stCondLst>
                            <p:childTnLst>
                              <p:par>
                                <p:cTn id="17" presetID="1"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1" presetClass="exit" presetSubtype="1" fill="hold" grpId="0" nodeType="clickEffect">
                                  <p:stCondLst>
                                    <p:cond delay="0"/>
                                  </p:stCondLst>
                                  <p:childTnLst>
                                    <p:animEffect transition="out" filter="wheel(1)">
                                      <p:cBhvr>
                                        <p:cTn id="22" dur="750"/>
                                        <p:tgtEl>
                                          <p:spTgt spid="20"/>
                                        </p:tgtEl>
                                      </p:cBhvr>
                                    </p:animEffect>
                                    <p:set>
                                      <p:cBhvr>
                                        <p:cTn id="23" dur="1" fill="hold">
                                          <p:stCondLst>
                                            <p:cond delay="74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8130B5F5-4A03-257C-A768-D5900A5EFCC8}"/>
              </a:ext>
            </a:extLst>
          </p:cNvPr>
          <p:cNvSpPr txBox="1">
            <a:spLocks/>
          </p:cNvSpPr>
          <p:nvPr/>
        </p:nvSpPr>
        <p:spPr>
          <a:xfrm>
            <a:off x="838200" y="365125"/>
            <a:ext cx="8899187" cy="1325563"/>
          </a:xfrm>
          <a:prstGeom prst="rect">
            <a:avLst/>
          </a:prstGeom>
        </p:spPr>
        <p:txBody>
          <a:bodyPr/>
          <a:lstStyle>
            <a:lvl1pPr algn="l" defTabSz="914400" rtl="0" eaLnBrk="1" latinLnBrk="0" hangingPunct="1">
              <a:lnSpc>
                <a:spcPct val="90000"/>
              </a:lnSpc>
              <a:spcBef>
                <a:spcPct val="0"/>
              </a:spcBef>
              <a:buNone/>
              <a:defRPr sz="4400" kern="1200">
                <a:solidFill>
                  <a:srgbClr val="4D2050"/>
                </a:solidFill>
                <a:latin typeface="Segoe UI Black" panose="020B0A02040204020203" pitchFamily="34" charset="0"/>
                <a:ea typeface="Segoe UI Black" panose="020B0A02040204020203" pitchFamily="34" charset="0"/>
                <a:cs typeface="+mj-cs"/>
              </a:defRPr>
            </a:lvl1pPr>
          </a:lstStyle>
          <a:p>
            <a:r>
              <a:rPr lang="fr-FR"/>
              <a:t>Principes de l'utilisation de modèle LLM avec du no-code</a:t>
            </a:r>
          </a:p>
        </p:txBody>
      </p:sp>
      <p:graphicFrame>
        <p:nvGraphicFramePr>
          <p:cNvPr id="4" name="Espace réservé du contenu 3">
            <a:extLst>
              <a:ext uri="{FF2B5EF4-FFF2-40B4-BE49-F238E27FC236}">
                <a16:creationId xmlns:a16="http://schemas.microsoft.com/office/drawing/2014/main" id="{B26A8DB5-2842-53C0-B4A5-A1F570C2C5F6}"/>
              </a:ext>
            </a:extLst>
          </p:cNvPr>
          <p:cNvGraphicFramePr>
            <a:graphicFrameLocks/>
          </p:cNvGraphicFramePr>
          <p:nvPr/>
        </p:nvGraphicFramePr>
        <p:xfrm>
          <a:off x="838200" y="2079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Image 4">
            <a:extLst>
              <a:ext uri="{FF2B5EF4-FFF2-40B4-BE49-F238E27FC236}">
                <a16:creationId xmlns:a16="http://schemas.microsoft.com/office/drawing/2014/main" id="{286E1AEA-0325-8E0B-189F-5D06278917C3}"/>
              </a:ext>
            </a:extLst>
          </p:cNvPr>
          <p:cNvPicPr>
            <a:picLocks noChangeAspect="1"/>
          </p:cNvPicPr>
          <p:nvPr/>
        </p:nvPicPr>
        <p:blipFill>
          <a:blip r:embed="rId7"/>
          <a:stretch>
            <a:fillRect/>
          </a:stretch>
        </p:blipFill>
        <p:spPr>
          <a:xfrm>
            <a:off x="8988358" y="143481"/>
            <a:ext cx="3035031" cy="2744548"/>
          </a:xfrm>
          <a:prstGeom prst="rect">
            <a:avLst/>
          </a:prstGeom>
        </p:spPr>
      </p:pic>
    </p:spTree>
    <p:extLst>
      <p:ext uri="{BB962C8B-B14F-4D97-AF65-F5344CB8AC3E}">
        <p14:creationId xmlns:p14="http://schemas.microsoft.com/office/powerpoint/2010/main" val="832762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graphicEl>
                                              <a:dgm id="{BF75073A-62E3-4357-82B2-267DE28C422E}"/>
                                            </p:graphicEl>
                                          </p:spTgt>
                                        </p:tgtEl>
                                        <p:attrNameLst>
                                          <p:attrName>style.visibility</p:attrName>
                                        </p:attrNameLst>
                                      </p:cBhvr>
                                      <p:to>
                                        <p:strVal val="visible"/>
                                      </p:to>
                                    </p:set>
                                    <p:anim calcmode="lin" valueType="num">
                                      <p:cBhvr additive="base">
                                        <p:cTn id="7" dur="500" fill="hold"/>
                                        <p:tgtEl>
                                          <p:spTgt spid="4">
                                            <p:graphicEl>
                                              <a:dgm id="{BF75073A-62E3-4357-82B2-267DE28C422E}"/>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graphicEl>
                                              <a:dgm id="{BF75073A-62E3-4357-82B2-267DE28C422E}"/>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250"/>
                                  </p:stCondLst>
                                  <p:childTnLst>
                                    <p:set>
                                      <p:cBhvr>
                                        <p:cTn id="10" dur="1" fill="hold">
                                          <p:stCondLst>
                                            <p:cond delay="0"/>
                                          </p:stCondLst>
                                        </p:cTn>
                                        <p:tgtEl>
                                          <p:spTgt spid="4">
                                            <p:graphicEl>
                                              <a:dgm id="{C50E6344-8F17-404D-9205-F990D3AF4351}"/>
                                            </p:graphicEl>
                                          </p:spTgt>
                                        </p:tgtEl>
                                        <p:attrNameLst>
                                          <p:attrName>style.visibility</p:attrName>
                                        </p:attrNameLst>
                                      </p:cBhvr>
                                      <p:to>
                                        <p:strVal val="visible"/>
                                      </p:to>
                                    </p:set>
                                    <p:anim calcmode="lin" valueType="num">
                                      <p:cBhvr additive="base">
                                        <p:cTn id="11" dur="500" fill="hold"/>
                                        <p:tgtEl>
                                          <p:spTgt spid="4">
                                            <p:graphicEl>
                                              <a:dgm id="{C50E6344-8F17-404D-9205-F990D3AF4351}"/>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
                                            <p:graphicEl>
                                              <a:dgm id="{C50E6344-8F17-404D-9205-F990D3AF4351}"/>
                                            </p:graphic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500"/>
                                  </p:stCondLst>
                                  <p:childTnLst>
                                    <p:set>
                                      <p:cBhvr>
                                        <p:cTn id="14" dur="1" fill="hold">
                                          <p:stCondLst>
                                            <p:cond delay="0"/>
                                          </p:stCondLst>
                                        </p:cTn>
                                        <p:tgtEl>
                                          <p:spTgt spid="4">
                                            <p:graphicEl>
                                              <a:dgm id="{2ED22B8C-0278-4C80-9032-7B20BF664602}"/>
                                            </p:graphicEl>
                                          </p:spTgt>
                                        </p:tgtEl>
                                        <p:attrNameLst>
                                          <p:attrName>style.visibility</p:attrName>
                                        </p:attrNameLst>
                                      </p:cBhvr>
                                      <p:to>
                                        <p:strVal val="visible"/>
                                      </p:to>
                                    </p:set>
                                    <p:anim calcmode="lin" valueType="num">
                                      <p:cBhvr additive="base">
                                        <p:cTn id="15" dur="500" fill="hold"/>
                                        <p:tgtEl>
                                          <p:spTgt spid="4">
                                            <p:graphicEl>
                                              <a:dgm id="{2ED22B8C-0278-4C80-9032-7B20BF664602}"/>
                                            </p:graphic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4">
                                            <p:graphicEl>
                                              <a:dgm id="{2ED22B8C-0278-4C80-9032-7B20BF664602}"/>
                                            </p:graphic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750"/>
                                  </p:stCondLst>
                                  <p:childTnLst>
                                    <p:set>
                                      <p:cBhvr>
                                        <p:cTn id="18" dur="1" fill="hold">
                                          <p:stCondLst>
                                            <p:cond delay="0"/>
                                          </p:stCondLst>
                                        </p:cTn>
                                        <p:tgtEl>
                                          <p:spTgt spid="4">
                                            <p:graphicEl>
                                              <a:dgm id="{B9B5A309-04C3-4413-9FD6-199EA97878D1}"/>
                                            </p:graphicEl>
                                          </p:spTgt>
                                        </p:tgtEl>
                                        <p:attrNameLst>
                                          <p:attrName>style.visibility</p:attrName>
                                        </p:attrNameLst>
                                      </p:cBhvr>
                                      <p:to>
                                        <p:strVal val="visible"/>
                                      </p:to>
                                    </p:set>
                                    <p:anim calcmode="lin" valueType="num">
                                      <p:cBhvr additive="base">
                                        <p:cTn id="19" dur="500" fill="hold"/>
                                        <p:tgtEl>
                                          <p:spTgt spid="4">
                                            <p:graphicEl>
                                              <a:dgm id="{B9B5A309-04C3-4413-9FD6-199EA97878D1}"/>
                                            </p:graphic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
                                            <p:graphicEl>
                                              <a:dgm id="{B9B5A309-04C3-4413-9FD6-199EA97878D1}"/>
                                            </p:graphic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1000"/>
                                  </p:stCondLst>
                                  <p:childTnLst>
                                    <p:set>
                                      <p:cBhvr>
                                        <p:cTn id="22" dur="1" fill="hold">
                                          <p:stCondLst>
                                            <p:cond delay="0"/>
                                          </p:stCondLst>
                                        </p:cTn>
                                        <p:tgtEl>
                                          <p:spTgt spid="4">
                                            <p:graphicEl>
                                              <a:dgm id="{6B3387EA-CD2B-41FD-9093-2D6AE84C17AF}"/>
                                            </p:graphicEl>
                                          </p:spTgt>
                                        </p:tgtEl>
                                        <p:attrNameLst>
                                          <p:attrName>style.visibility</p:attrName>
                                        </p:attrNameLst>
                                      </p:cBhvr>
                                      <p:to>
                                        <p:strVal val="visible"/>
                                      </p:to>
                                    </p:set>
                                    <p:anim calcmode="lin" valueType="num">
                                      <p:cBhvr additive="base">
                                        <p:cTn id="23" dur="500" fill="hold"/>
                                        <p:tgtEl>
                                          <p:spTgt spid="4">
                                            <p:graphicEl>
                                              <a:dgm id="{6B3387EA-CD2B-41FD-9093-2D6AE84C17AF}"/>
                                            </p:graphic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4">
                                            <p:graphicEl>
                                              <a:dgm id="{6B3387EA-CD2B-41FD-9093-2D6AE84C17AF}"/>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EB9A1613-858B-4AD1-4596-24BC92454425}"/>
              </a:ext>
            </a:extLst>
          </p:cNvPr>
          <p:cNvSpPr txBox="1">
            <a:spLocks/>
          </p:cNvSpPr>
          <p:nvPr/>
        </p:nvSpPr>
        <p:spPr>
          <a:xfrm>
            <a:off x="838200" y="276666"/>
            <a:ext cx="10515600" cy="1325563"/>
          </a:xfrm>
          <a:prstGeom prst="rect">
            <a:avLst/>
          </a:prstGeom>
        </p:spPr>
        <p:txBody>
          <a:bodyPr/>
          <a:lstStyle>
            <a:lvl1pPr algn="l" defTabSz="914400" rtl="0" eaLnBrk="1" latinLnBrk="0" hangingPunct="1">
              <a:lnSpc>
                <a:spcPct val="90000"/>
              </a:lnSpc>
              <a:spcBef>
                <a:spcPct val="0"/>
              </a:spcBef>
              <a:buNone/>
              <a:defRPr sz="4400" kern="1200">
                <a:solidFill>
                  <a:srgbClr val="4D2050"/>
                </a:solidFill>
                <a:latin typeface="Segoe UI Black" panose="020B0A02040204020203" pitchFamily="34" charset="0"/>
                <a:ea typeface="Segoe UI Black" panose="020B0A02040204020203" pitchFamily="34" charset="0"/>
                <a:cs typeface="+mj-cs"/>
              </a:defRPr>
            </a:lvl1pPr>
          </a:lstStyle>
          <a:p>
            <a:r>
              <a:rPr lang="fr-FR"/>
              <a:t>Simple</a:t>
            </a:r>
          </a:p>
        </p:txBody>
      </p:sp>
      <p:sp>
        <p:nvSpPr>
          <p:cNvPr id="4" name="Text Placeholder 3">
            <a:extLst>
              <a:ext uri="{FF2B5EF4-FFF2-40B4-BE49-F238E27FC236}">
                <a16:creationId xmlns:a16="http://schemas.microsoft.com/office/drawing/2014/main" id="{4A1D7B7A-5B01-FE27-4433-38D88414F5A6}"/>
              </a:ext>
            </a:extLst>
          </p:cNvPr>
          <p:cNvSpPr txBox="1">
            <a:spLocks/>
          </p:cNvSpPr>
          <p:nvPr/>
        </p:nvSpPr>
        <p:spPr>
          <a:xfrm>
            <a:off x="218179" y="5681147"/>
            <a:ext cx="4905393" cy="368436"/>
          </a:xfrm>
          <a:prstGeom prst="rect">
            <a:avLst/>
          </a:prstGeom>
        </p:spPr>
        <p:txBody>
          <a:bodyPr wrap="square"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Segoe UI Black" panose="020B0A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Segoe UI Black" panose="020B0A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Segoe UI Black" panose="020B0A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Segoe UI Black" panose="020B0A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Segoe UI Black" panose="020B0A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600"/>
              </a:spcAft>
              <a:buClrTx/>
              <a:buSzTx/>
              <a:buFont typeface="Arial" panose="020B0604020202020204" pitchFamily="34" charset="0"/>
              <a:buNone/>
              <a:tabLst/>
              <a:defRPr/>
            </a:pPr>
            <a:r>
              <a:rPr kumimoji="0" lang="fr-FR" sz="2800" b="0" i="0" u="none" strike="noStrike" kern="1200" cap="none" spc="0" normalizeH="0" baseline="0" noProof="0">
                <a:ln>
                  <a:noFill/>
                </a:ln>
                <a:solidFill>
                  <a:prstClr val="black"/>
                </a:solidFill>
                <a:effectLst/>
                <a:uLnTx/>
                <a:uFillTx/>
                <a:latin typeface="Segoe UI" panose="020B0502040204020203" pitchFamily="34" charset="0"/>
                <a:ea typeface="Segoe UI Black" panose="020B0A02040204020203" pitchFamily="34" charset="0"/>
                <a:cs typeface="Segoe UI" panose="020B0502040204020203" pitchFamily="34" charset="0"/>
              </a:rPr>
              <a:t>Azure Open AI </a:t>
            </a:r>
            <a:r>
              <a:rPr kumimoji="0" lang="fr-FR" sz="2800" b="0" i="0" u="none" strike="noStrike" kern="1200" cap="none" spc="0" normalizeH="0" baseline="0" noProof="0" err="1">
                <a:ln>
                  <a:noFill/>
                </a:ln>
                <a:solidFill>
                  <a:prstClr val="black"/>
                </a:solidFill>
                <a:effectLst/>
                <a:uLnTx/>
                <a:uFillTx/>
                <a:latin typeface="Segoe UI" panose="020B0502040204020203" pitchFamily="34" charset="0"/>
                <a:ea typeface="Segoe UI Black" panose="020B0A02040204020203" pitchFamily="34" charset="0"/>
                <a:cs typeface="Segoe UI" panose="020B0502040204020203" pitchFamily="34" charset="0"/>
              </a:rPr>
              <a:t>Playground</a:t>
            </a:r>
            <a:endParaRPr kumimoji="0" lang="fr-FR" sz="2800" b="0" i="0" u="none" strike="noStrike" kern="1200" cap="none" spc="0" normalizeH="0" baseline="0" noProof="0">
              <a:ln>
                <a:noFill/>
              </a:ln>
              <a:solidFill>
                <a:prstClr val="black"/>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sp>
        <p:nvSpPr>
          <p:cNvPr id="5" name="Text Placeholder 5">
            <a:extLst>
              <a:ext uri="{FF2B5EF4-FFF2-40B4-BE49-F238E27FC236}">
                <a16:creationId xmlns:a16="http://schemas.microsoft.com/office/drawing/2014/main" id="{FAAC2619-6D54-82CE-1C12-0447B7FD99E0}"/>
              </a:ext>
            </a:extLst>
          </p:cNvPr>
          <p:cNvSpPr txBox="1">
            <a:spLocks/>
          </p:cNvSpPr>
          <p:nvPr/>
        </p:nvSpPr>
        <p:spPr>
          <a:xfrm>
            <a:off x="6581084" y="5681147"/>
            <a:ext cx="4246763" cy="368436"/>
          </a:xfrm>
          <a:prstGeom prst="rect">
            <a:avLst/>
          </a:prstGeom>
        </p:spPr>
        <p:txBody>
          <a:bodyPr wrap="square" anchor="ctr">
            <a:noAutofit/>
          </a:bodyPr>
          <a:lstStyle>
            <a:defPPr>
              <a:defRPr lang="fr-FR"/>
            </a:defPPr>
            <a:lvl1pPr indent="0" algn="ctr">
              <a:lnSpc>
                <a:spcPct val="90000"/>
              </a:lnSpc>
              <a:spcBef>
                <a:spcPts val="1000"/>
              </a:spcBef>
              <a:spcAft>
                <a:spcPts val="600"/>
              </a:spcAft>
              <a:buFont typeface="Arial" panose="020B0604020202020204" pitchFamily="34" charset="0"/>
              <a:buNone/>
              <a:defRPr sz="2800">
                <a:latin typeface="Segoe UI" panose="020B0502040204020203" pitchFamily="34" charset="0"/>
                <a:ea typeface="Segoe UI Black" panose="020B0A02040204020203" pitchFamily="34" charset="0"/>
                <a:cs typeface="Segoe UI" panose="020B0502040204020203" pitchFamily="34" charset="0"/>
              </a:defRPr>
            </a:lvl1pPr>
            <a:lvl2pPr marL="685800" indent="-228600">
              <a:lnSpc>
                <a:spcPct val="90000"/>
              </a:lnSpc>
              <a:spcBef>
                <a:spcPts val="500"/>
              </a:spcBef>
              <a:buFont typeface="Arial" panose="020B0604020202020204" pitchFamily="34" charset="0"/>
              <a:buChar char="•"/>
              <a:defRPr sz="2400">
                <a:latin typeface="Segoe UI" panose="020B0502040204020203" pitchFamily="34" charset="0"/>
                <a:ea typeface="Segoe UI Black" panose="020B0A02040204020203" pitchFamily="34" charset="0"/>
                <a:cs typeface="Segoe UI" panose="020B0502040204020203" pitchFamily="34" charset="0"/>
              </a:defRPr>
            </a:lvl2pPr>
            <a:lvl3pPr marL="1143000" indent="-228600">
              <a:lnSpc>
                <a:spcPct val="90000"/>
              </a:lnSpc>
              <a:spcBef>
                <a:spcPts val="500"/>
              </a:spcBef>
              <a:buFont typeface="Arial" panose="020B0604020202020204" pitchFamily="34" charset="0"/>
              <a:buChar char="•"/>
              <a:defRPr sz="2000">
                <a:latin typeface="Segoe UI" panose="020B0502040204020203" pitchFamily="34" charset="0"/>
                <a:ea typeface="Segoe UI Black" panose="020B0A02040204020203" pitchFamily="34" charset="0"/>
                <a:cs typeface="Segoe UI" panose="020B0502040204020203" pitchFamily="34" charset="0"/>
              </a:defRPr>
            </a:lvl3pPr>
            <a:lvl4pPr marL="1600200" indent="-228600">
              <a:lnSpc>
                <a:spcPct val="90000"/>
              </a:lnSpc>
              <a:spcBef>
                <a:spcPts val="500"/>
              </a:spcBef>
              <a:buFont typeface="Arial" panose="020B0604020202020204" pitchFamily="34" charset="0"/>
              <a:buChar char="•"/>
              <a:defRPr>
                <a:latin typeface="Segoe UI" panose="020B0502040204020203" pitchFamily="34" charset="0"/>
                <a:ea typeface="Segoe UI Black" panose="020B0A02040204020203" pitchFamily="34" charset="0"/>
                <a:cs typeface="Segoe UI" panose="020B0502040204020203" pitchFamily="34" charset="0"/>
              </a:defRPr>
            </a:lvl4pPr>
            <a:lvl5pPr marL="2057400" indent="-228600">
              <a:lnSpc>
                <a:spcPct val="90000"/>
              </a:lnSpc>
              <a:spcBef>
                <a:spcPts val="500"/>
              </a:spcBef>
              <a:buFont typeface="Arial" panose="020B0604020202020204" pitchFamily="34" charset="0"/>
              <a:buChar char="•"/>
              <a:defRPr>
                <a:latin typeface="Segoe UI" panose="020B0502040204020203" pitchFamily="34" charset="0"/>
                <a:ea typeface="Segoe UI Black" panose="020B0A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90000"/>
              </a:lnSpc>
              <a:spcBef>
                <a:spcPts val="1000"/>
              </a:spcBef>
              <a:spcAft>
                <a:spcPts val="600"/>
              </a:spcAft>
              <a:buClrTx/>
              <a:buSzTx/>
              <a:buFont typeface="Arial" panose="020B0604020202020204" pitchFamily="34" charset="0"/>
              <a:buNone/>
              <a:tabLst/>
              <a:defRPr/>
            </a:pPr>
            <a:r>
              <a:rPr kumimoji="0" lang="fr-FR" sz="2800" b="0" i="0" u="none" strike="noStrike" kern="1200" cap="none" spc="0" normalizeH="0" baseline="0" noProof="0">
                <a:ln>
                  <a:noFill/>
                </a:ln>
                <a:solidFill>
                  <a:prstClr val="black"/>
                </a:solidFill>
                <a:effectLst/>
                <a:uLnTx/>
                <a:uFillTx/>
                <a:latin typeface="Segoe UI" panose="020B0502040204020203" pitchFamily="34" charset="0"/>
                <a:ea typeface="Segoe UI Black" panose="020B0A02040204020203" pitchFamily="34" charset="0"/>
                <a:cs typeface="Segoe UI" panose="020B0502040204020203" pitchFamily="34" charset="0"/>
              </a:rPr>
              <a:t>AI Builder </a:t>
            </a:r>
            <a:r>
              <a:rPr kumimoji="0" lang="fr-FR" sz="2800" b="0" i="0" u="none" strike="noStrike" kern="1200" cap="none" spc="0" normalizeH="0" baseline="0" noProof="0" err="1">
                <a:ln>
                  <a:noFill/>
                </a:ln>
                <a:solidFill>
                  <a:prstClr val="black"/>
                </a:solidFill>
                <a:effectLst/>
                <a:uLnTx/>
                <a:uFillTx/>
                <a:latin typeface="Segoe UI" panose="020B0502040204020203" pitchFamily="34" charset="0"/>
                <a:ea typeface="Segoe UI Black" panose="020B0A02040204020203" pitchFamily="34" charset="0"/>
                <a:cs typeface="Segoe UI" panose="020B0502040204020203" pitchFamily="34" charset="0"/>
              </a:rPr>
              <a:t>Playground</a:t>
            </a:r>
            <a:endParaRPr kumimoji="0" lang="fr-FR" sz="2800" b="0" i="0" u="none" strike="noStrike" kern="1200" cap="none" spc="0" normalizeH="0" baseline="0" noProof="0">
              <a:ln>
                <a:noFill/>
              </a:ln>
              <a:solidFill>
                <a:prstClr val="black"/>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pic>
        <p:nvPicPr>
          <p:cNvPr id="6" name="Picture Placeholder 9" descr="A screenshot of a computer&#10;&#10;Description automatically generated with medium confidence">
            <a:extLst>
              <a:ext uri="{FF2B5EF4-FFF2-40B4-BE49-F238E27FC236}">
                <a16:creationId xmlns:a16="http://schemas.microsoft.com/office/drawing/2014/main" id="{E469DDD4-6320-E94C-C891-8DB62668A0EB}"/>
              </a:ext>
            </a:extLst>
          </p:cNvPr>
          <p:cNvPicPr>
            <a:picLocks noChangeAspect="1"/>
          </p:cNvPicPr>
          <p:nvPr/>
        </p:nvPicPr>
        <p:blipFill rotWithShape="1">
          <a:blip r:embed="rId4"/>
          <a:srcRect t="430" b="430"/>
          <a:stretch/>
        </p:blipFill>
        <p:spPr>
          <a:xfrm>
            <a:off x="218179" y="1602229"/>
            <a:ext cx="4905393" cy="3653542"/>
          </a:xfrm>
          <a:prstGeom prst="rect">
            <a:avLst/>
          </a:prstGeom>
          <a:ln>
            <a:noFill/>
          </a:ln>
          <a:effectLst>
            <a:outerShdw blurRad="292100" dist="139700" dir="2700000" algn="tl" rotWithShape="0">
              <a:srgbClr val="333333">
                <a:alpha val="65000"/>
              </a:srgbClr>
            </a:outerShdw>
          </a:effectLst>
        </p:spPr>
      </p:pic>
      <p:pic>
        <p:nvPicPr>
          <p:cNvPr id="7" name="Simple Explore GIF">
            <a:hlinkClick r:id="" action="ppaction://media"/>
            <a:extLst>
              <a:ext uri="{FF2B5EF4-FFF2-40B4-BE49-F238E27FC236}">
                <a16:creationId xmlns:a16="http://schemas.microsoft.com/office/drawing/2014/main" id="{FCE0D104-2CED-C9AF-185F-E2D2C77B544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5077"/>
          <a:stretch/>
        </p:blipFill>
        <p:spPr>
          <a:xfrm>
            <a:off x="5283191" y="1602229"/>
            <a:ext cx="6842548" cy="365354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089935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2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repeatCount="indefinite" fill="hold" display="0">
                  <p:stCondLst>
                    <p:cond delay="indefinite"/>
                  </p:stCondLst>
                </p:cTn>
                <p:tgtEl>
                  <p:spTgt spid="7"/>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0F9FF4-ED0A-495E-FF29-AA242E92E2DA}"/>
              </a:ext>
            </a:extLst>
          </p:cNvPr>
          <p:cNvSpPr>
            <a:spLocks noGrp="1"/>
          </p:cNvSpPr>
          <p:nvPr>
            <p:ph type="title"/>
          </p:nvPr>
        </p:nvSpPr>
        <p:spPr/>
        <p:txBody>
          <a:bodyPr>
            <a:normAutofit fontScale="90000"/>
          </a:bodyPr>
          <a:lstStyle/>
          <a:p>
            <a:r>
              <a:rPr lang="fr-FR"/>
              <a:t>Une interface utilisateur simplifiée et adaptée aux </a:t>
            </a:r>
            <a:r>
              <a:rPr lang="fr-FR" err="1"/>
              <a:t>makers</a:t>
            </a:r>
            <a:r>
              <a:rPr lang="fr-FR"/>
              <a:t> no-code</a:t>
            </a:r>
          </a:p>
        </p:txBody>
      </p:sp>
      <p:sp>
        <p:nvSpPr>
          <p:cNvPr id="4" name="Text Placeholder 14">
            <a:extLst>
              <a:ext uri="{FF2B5EF4-FFF2-40B4-BE49-F238E27FC236}">
                <a16:creationId xmlns:a16="http://schemas.microsoft.com/office/drawing/2014/main" id="{2BF64656-69AC-1F9A-9E32-CBE21E4B65D8}"/>
              </a:ext>
            </a:extLst>
          </p:cNvPr>
          <p:cNvSpPr txBox="1">
            <a:spLocks/>
          </p:cNvSpPr>
          <p:nvPr/>
        </p:nvSpPr>
        <p:spPr>
          <a:xfrm>
            <a:off x="636105" y="5689600"/>
            <a:ext cx="3492000" cy="432000"/>
          </a:xfrm>
          <a:prstGeom prst="rect">
            <a:avLst/>
          </a:prstGeom>
          <a:solidFill>
            <a:srgbClr val="FFFFFF">
              <a:alpha val="69804"/>
            </a:srgbClr>
          </a:solidFill>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Segoe UI Black" panose="020B0A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Segoe UI Black" panose="020B0A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Segoe UI Black" panose="020B0A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Segoe UI Black" panose="020B0A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Segoe UI Black" panose="020B0A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2000" b="0" i="0" u="none" strike="noStrike" kern="1200" cap="none" spc="0" normalizeH="0" baseline="0" noProof="0">
                <a:ln>
                  <a:noFill/>
                </a:ln>
                <a:solidFill>
                  <a:prstClr val="black"/>
                </a:solidFill>
                <a:effectLst/>
                <a:uLnTx/>
                <a:uFillTx/>
                <a:latin typeface="Aptos" panose="02110004020202020204"/>
                <a:ea typeface="Segoe UI Black" panose="020B0A02040204020203" pitchFamily="34" charset="0"/>
                <a:cs typeface="Segoe UI" panose="020B0502040204020203" pitchFamily="34" charset="0"/>
              </a:rPr>
              <a:t>Modèles alignés sur des scénarios</a:t>
            </a:r>
          </a:p>
        </p:txBody>
      </p:sp>
      <p:sp>
        <p:nvSpPr>
          <p:cNvPr id="5" name="Text Placeholder 5">
            <a:extLst>
              <a:ext uri="{FF2B5EF4-FFF2-40B4-BE49-F238E27FC236}">
                <a16:creationId xmlns:a16="http://schemas.microsoft.com/office/drawing/2014/main" id="{68B56C50-0AA9-738E-F3D0-8146C91222CD}"/>
              </a:ext>
            </a:extLst>
          </p:cNvPr>
          <p:cNvSpPr txBox="1">
            <a:spLocks/>
          </p:cNvSpPr>
          <p:nvPr/>
        </p:nvSpPr>
        <p:spPr>
          <a:xfrm>
            <a:off x="4501724" y="5689600"/>
            <a:ext cx="3492000" cy="432000"/>
          </a:xfrm>
          <a:prstGeom prst="rect">
            <a:avLst/>
          </a:prstGeom>
          <a:solidFill>
            <a:srgbClr val="FFFFFF">
              <a:alpha val="69804"/>
            </a:srgbClr>
          </a:solidFill>
        </p:spPr>
        <p:txBody>
          <a:bodyPr wrap="square"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Segoe UI Black" panose="020B0A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Segoe UI Black" panose="020B0A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Segoe UI Black" panose="020B0A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Segoe UI Black" panose="020B0A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Segoe UI Black" panose="020B0A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600"/>
              </a:spcAft>
              <a:buClrTx/>
              <a:buSzTx/>
              <a:buFont typeface="Arial" panose="020B0604020202020204" pitchFamily="34" charset="0"/>
              <a:buNone/>
              <a:tabLst/>
              <a:defRPr/>
            </a:pPr>
            <a:r>
              <a:rPr kumimoji="0" lang="fr-FR" sz="2000" b="0" i="0" u="none" strike="noStrike" kern="1200" cap="none" spc="0" normalizeH="0" baseline="0" noProof="0">
                <a:ln>
                  <a:noFill/>
                </a:ln>
                <a:solidFill>
                  <a:prstClr val="black"/>
                </a:solidFill>
                <a:effectLst/>
                <a:uLnTx/>
                <a:uFillTx/>
                <a:latin typeface="Aptos" panose="02110004020202020204"/>
                <a:ea typeface="Segoe UI Black" panose="020B0A02040204020203" pitchFamily="34" charset="0"/>
                <a:cs typeface="Segoe UI" panose="020B0502040204020203" pitchFamily="34" charset="0"/>
              </a:rPr>
              <a:t>Une interface utilisateur claire</a:t>
            </a:r>
          </a:p>
        </p:txBody>
      </p:sp>
      <p:sp>
        <p:nvSpPr>
          <p:cNvPr id="6" name="Text Placeholder 15">
            <a:extLst>
              <a:ext uri="{FF2B5EF4-FFF2-40B4-BE49-F238E27FC236}">
                <a16:creationId xmlns:a16="http://schemas.microsoft.com/office/drawing/2014/main" id="{6E78E2A8-1FFA-E28B-34E6-DD773046C370}"/>
              </a:ext>
            </a:extLst>
          </p:cNvPr>
          <p:cNvSpPr txBox="1">
            <a:spLocks/>
          </p:cNvSpPr>
          <p:nvPr/>
        </p:nvSpPr>
        <p:spPr>
          <a:xfrm>
            <a:off x="8431783" y="5689600"/>
            <a:ext cx="3492000" cy="432000"/>
          </a:xfrm>
          <a:prstGeom prst="rect">
            <a:avLst/>
          </a:prstGeom>
          <a:solidFill>
            <a:srgbClr val="FFFFFF">
              <a:alpha val="69804"/>
            </a:srgbClr>
          </a:solidFill>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Segoe UI Black" panose="020B0A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Segoe UI Black" panose="020B0A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Segoe UI Black" panose="020B0A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Segoe UI Black" panose="020B0A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Segoe UI Black" panose="020B0A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2000" b="0" i="0" u="none" strike="noStrike" kern="1200" cap="none" spc="0" normalizeH="0" baseline="0" noProof="0">
                <a:ln>
                  <a:noFill/>
                </a:ln>
                <a:solidFill>
                  <a:prstClr val="black"/>
                </a:solidFill>
                <a:effectLst/>
                <a:uLnTx/>
                <a:uFillTx/>
                <a:latin typeface="Aptos" panose="02110004020202020204"/>
                <a:ea typeface="Segoe UI Black" panose="020B0A02040204020203" pitchFamily="34" charset="0"/>
                <a:cs typeface="Segoe UI" panose="020B0502040204020203" pitchFamily="34" charset="0"/>
              </a:rPr>
              <a:t>Des explications claires</a:t>
            </a:r>
          </a:p>
        </p:txBody>
      </p:sp>
      <p:pic>
        <p:nvPicPr>
          <p:cNvPr id="7" name="Picture Placeholder 27">
            <a:extLst>
              <a:ext uri="{FF2B5EF4-FFF2-40B4-BE49-F238E27FC236}">
                <a16:creationId xmlns:a16="http://schemas.microsoft.com/office/drawing/2014/main" id="{FF47FC54-57F6-A883-9E7A-B8EE5C3075E2}"/>
              </a:ext>
            </a:extLst>
          </p:cNvPr>
          <p:cNvPicPr>
            <a:picLocks noChangeAspect="1"/>
          </p:cNvPicPr>
          <p:nvPr/>
        </p:nvPicPr>
        <p:blipFill>
          <a:blip r:embed="rId2"/>
          <a:srcRect t="5961" b="5961"/>
          <a:stretch/>
        </p:blipFill>
        <p:spPr>
          <a:xfrm>
            <a:off x="8302666" y="2025650"/>
            <a:ext cx="3750235" cy="3474720"/>
          </a:xfrm>
          <a:prstGeom prst="rect">
            <a:avLst/>
          </a:prstGeom>
          <a:ln>
            <a:noFill/>
          </a:ln>
          <a:effectLst>
            <a:outerShdw blurRad="292100" dist="139700" dir="2700000" algn="tl" rotWithShape="0">
              <a:srgbClr val="333333">
                <a:alpha val="65000"/>
              </a:srgbClr>
            </a:outerShdw>
          </a:effectLst>
        </p:spPr>
      </p:pic>
      <p:pic>
        <p:nvPicPr>
          <p:cNvPr id="8" name="Picture Placeholder 23">
            <a:extLst>
              <a:ext uri="{FF2B5EF4-FFF2-40B4-BE49-F238E27FC236}">
                <a16:creationId xmlns:a16="http://schemas.microsoft.com/office/drawing/2014/main" id="{89790E14-09D5-9D10-A04C-F51AFA574CD3}"/>
              </a:ext>
            </a:extLst>
          </p:cNvPr>
          <p:cNvPicPr>
            <a:picLocks noChangeAspect="1"/>
          </p:cNvPicPr>
          <p:nvPr/>
        </p:nvPicPr>
        <p:blipFill>
          <a:blip r:embed="rId3"/>
          <a:srcRect t="8198" b="8198"/>
          <a:stretch/>
        </p:blipFill>
        <p:spPr>
          <a:xfrm>
            <a:off x="708356" y="2025650"/>
            <a:ext cx="3347498" cy="3474720"/>
          </a:xfrm>
          <a:prstGeom prst="rect">
            <a:avLst/>
          </a:prstGeom>
          <a:ln>
            <a:noFill/>
          </a:ln>
          <a:effectLst>
            <a:outerShdw blurRad="292100" dist="139700" dir="2700000" algn="tl" rotWithShape="0">
              <a:srgbClr val="333333">
                <a:alpha val="65000"/>
              </a:srgbClr>
            </a:outerShdw>
          </a:effectLst>
        </p:spPr>
      </p:pic>
      <p:pic>
        <p:nvPicPr>
          <p:cNvPr id="9" name="Picture Placeholder 39">
            <a:extLst>
              <a:ext uri="{FF2B5EF4-FFF2-40B4-BE49-F238E27FC236}">
                <a16:creationId xmlns:a16="http://schemas.microsoft.com/office/drawing/2014/main" id="{45152C1D-61B0-AED3-E419-65DEEC9B903C}"/>
              </a:ext>
            </a:extLst>
          </p:cNvPr>
          <p:cNvPicPr>
            <a:picLocks noChangeAspect="1"/>
          </p:cNvPicPr>
          <p:nvPr/>
        </p:nvPicPr>
        <p:blipFill>
          <a:blip r:embed="rId4"/>
          <a:srcRect t="1855" b="1855"/>
          <a:stretch/>
        </p:blipFill>
        <p:spPr>
          <a:xfrm>
            <a:off x="4557498" y="2025650"/>
            <a:ext cx="3380452" cy="3474720"/>
          </a:xfrm>
          <a:prstGeom prst="rect">
            <a:avLst/>
          </a:prstGeom>
          <a:ln>
            <a:noFill/>
          </a:ln>
          <a:effectLst>
            <a:outerShdw blurRad="292100" dist="139700" dir="2700000" algn="tl" rotWithShape="0">
              <a:srgbClr val="333333">
                <a:alpha val="65000"/>
              </a:srgbClr>
            </a:outerShdw>
          </a:effectLst>
        </p:spPr>
      </p:pic>
      <p:cxnSp>
        <p:nvCxnSpPr>
          <p:cNvPr id="10" name="Straight Connector 1">
            <a:extLst>
              <a:ext uri="{FF2B5EF4-FFF2-40B4-BE49-F238E27FC236}">
                <a16:creationId xmlns:a16="http://schemas.microsoft.com/office/drawing/2014/main" id="{CC6B6E51-A173-35E1-DD54-3345668B64CD}"/>
              </a:ext>
            </a:extLst>
          </p:cNvPr>
          <p:cNvCxnSpPr>
            <a:cxnSpLocks/>
          </p:cNvCxnSpPr>
          <p:nvPr/>
        </p:nvCxnSpPr>
        <p:spPr>
          <a:xfrm flipV="1">
            <a:off x="4332554" y="2025650"/>
            <a:ext cx="0" cy="3940949"/>
          </a:xfrm>
          <a:prstGeom prst="line">
            <a:avLst/>
          </a:prstGeom>
          <a:noFill/>
          <a:ln w="15875" cap="flat" cmpd="sng" algn="ctr">
            <a:gradFill>
              <a:gsLst>
                <a:gs pos="0">
                  <a:srgbClr val="FFFFFF"/>
                </a:gs>
                <a:gs pos="56000">
                  <a:srgbClr val="000000">
                    <a:lumMod val="75000"/>
                    <a:lumOff val="25000"/>
                  </a:srgbClr>
                </a:gs>
                <a:gs pos="100000">
                  <a:srgbClr val="FFFFFF"/>
                </a:gs>
              </a:gsLst>
              <a:lin ang="5400000" scaled="1"/>
            </a:gradFill>
            <a:prstDash val="solid"/>
            <a:headEnd type="none" w="lg" len="med"/>
            <a:tailEnd type="none" w="lg" len="med"/>
          </a:ln>
          <a:effectLst/>
        </p:spPr>
      </p:cxnSp>
      <p:cxnSp>
        <p:nvCxnSpPr>
          <p:cNvPr id="11" name="Straight Connector 6">
            <a:extLst>
              <a:ext uri="{FF2B5EF4-FFF2-40B4-BE49-F238E27FC236}">
                <a16:creationId xmlns:a16="http://schemas.microsoft.com/office/drawing/2014/main" id="{A06D85A7-FF90-D8F0-CE8F-48410FACBE83}"/>
              </a:ext>
            </a:extLst>
          </p:cNvPr>
          <p:cNvCxnSpPr>
            <a:cxnSpLocks/>
          </p:cNvCxnSpPr>
          <p:nvPr/>
        </p:nvCxnSpPr>
        <p:spPr>
          <a:xfrm flipV="1">
            <a:off x="8144211" y="2025650"/>
            <a:ext cx="0" cy="3940949"/>
          </a:xfrm>
          <a:prstGeom prst="line">
            <a:avLst/>
          </a:prstGeom>
          <a:noFill/>
          <a:ln w="15875" cap="flat" cmpd="sng" algn="ctr">
            <a:gradFill>
              <a:gsLst>
                <a:gs pos="0">
                  <a:srgbClr val="FFFFFF"/>
                </a:gs>
                <a:gs pos="56000">
                  <a:srgbClr val="000000">
                    <a:lumMod val="75000"/>
                    <a:lumOff val="25000"/>
                  </a:srgbClr>
                </a:gs>
                <a:gs pos="100000">
                  <a:srgbClr val="FFFFFF"/>
                </a:gs>
              </a:gsLst>
              <a:lin ang="5400000" scaled="1"/>
            </a:gradFill>
            <a:prstDash val="solid"/>
            <a:headEnd type="none" w="lg" len="med"/>
            <a:tailEnd type="none" w="lg" len="med"/>
          </a:ln>
          <a:effectLst/>
        </p:spPr>
      </p:cxnSp>
    </p:spTree>
    <p:extLst>
      <p:ext uri="{BB962C8B-B14F-4D97-AF65-F5344CB8AC3E}">
        <p14:creationId xmlns:p14="http://schemas.microsoft.com/office/powerpoint/2010/main" val="2882110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Horizontal)">
                                      <p:cBhvr>
                                        <p:cTn id="7" dur="500"/>
                                        <p:tgtEl>
                                          <p:spTgt spid="10"/>
                                        </p:tgtEl>
                                      </p:cBhvr>
                                    </p:animEffect>
                                  </p:childTnLst>
                                </p:cTn>
                              </p:par>
                              <p:par>
                                <p:cTn id="8" presetID="16" presetClass="entr" presetSubtype="4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outHorizontal)">
                                      <p:cBhvr>
                                        <p:cTn id="10" dur="500"/>
                                        <p:tgtEl>
                                          <p:spTgt spid="11"/>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up)">
                                      <p:cBhvr>
                                        <p:cTn id="14" dur="500"/>
                                        <p:tgtEl>
                                          <p:spTgt spid="8"/>
                                        </p:tgtEl>
                                      </p:cBhvr>
                                    </p:animEffect>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anim calcmode="lin" valueType="num">
                                      <p:cBhvr>
                                        <p:cTn id="18" dur="250" fill="hold"/>
                                        <p:tgtEl>
                                          <p:spTgt spid="4"/>
                                        </p:tgtEl>
                                        <p:attrNameLst>
                                          <p:attrName>ppt_x</p:attrName>
                                        </p:attrNameLst>
                                      </p:cBhvr>
                                      <p:tavLst>
                                        <p:tav tm="0">
                                          <p:val>
                                            <p:strVal val="#ppt_x"/>
                                          </p:val>
                                        </p:tav>
                                        <p:tav tm="100000">
                                          <p:val>
                                            <p:strVal val="#ppt_x"/>
                                          </p:val>
                                        </p:tav>
                                      </p:tavLst>
                                    </p:anim>
                                    <p:anim calcmode="lin" valueType="num">
                                      <p:cBhvr>
                                        <p:cTn id="19" dur="250" fill="hold"/>
                                        <p:tgtEl>
                                          <p:spTgt spid="4"/>
                                        </p:tgtEl>
                                        <p:attrNameLst>
                                          <p:attrName>ppt_y</p:attrName>
                                        </p:attrNameLst>
                                      </p:cBhvr>
                                      <p:tavLst>
                                        <p:tav tm="0">
                                          <p:val>
                                            <p:strVal val="#ppt_y+.1"/>
                                          </p:val>
                                        </p:tav>
                                        <p:tav tm="100000">
                                          <p:val>
                                            <p:strVal val="#ppt_y"/>
                                          </p:val>
                                        </p:tav>
                                      </p:tavLst>
                                    </p:anim>
                                  </p:childTnLst>
                                </p:cTn>
                              </p:par>
                              <p:par>
                                <p:cTn id="20" presetID="22" presetClass="entr" presetSubtype="1" fill="hold" nodeType="withEffect">
                                  <p:stCondLst>
                                    <p:cond delay="250"/>
                                  </p:stCondLst>
                                  <p:childTnLst>
                                    <p:set>
                                      <p:cBhvr>
                                        <p:cTn id="21" dur="1" fill="hold">
                                          <p:stCondLst>
                                            <p:cond delay="0"/>
                                          </p:stCondLst>
                                        </p:cTn>
                                        <p:tgtEl>
                                          <p:spTgt spid="9"/>
                                        </p:tgtEl>
                                        <p:attrNameLst>
                                          <p:attrName>style.visibility</p:attrName>
                                        </p:attrNameLst>
                                      </p:cBhvr>
                                      <p:to>
                                        <p:strVal val="visible"/>
                                      </p:to>
                                    </p:set>
                                    <p:animEffect transition="in" filter="wipe(up)">
                                      <p:cBhvr>
                                        <p:cTn id="22" dur="500"/>
                                        <p:tgtEl>
                                          <p:spTgt spid="9"/>
                                        </p:tgtEl>
                                      </p:cBhvr>
                                    </p:animEffect>
                                  </p:childTnLst>
                                </p:cTn>
                              </p:par>
                              <p:par>
                                <p:cTn id="23" presetID="42" presetClass="entr" presetSubtype="0" fill="hold" grpId="0" nodeType="withEffect">
                                  <p:stCondLst>
                                    <p:cond delay="25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250"/>
                                        <p:tgtEl>
                                          <p:spTgt spid="5"/>
                                        </p:tgtEl>
                                      </p:cBhvr>
                                    </p:animEffect>
                                    <p:anim calcmode="lin" valueType="num">
                                      <p:cBhvr>
                                        <p:cTn id="26" dur="250" fill="hold"/>
                                        <p:tgtEl>
                                          <p:spTgt spid="5"/>
                                        </p:tgtEl>
                                        <p:attrNameLst>
                                          <p:attrName>ppt_x</p:attrName>
                                        </p:attrNameLst>
                                      </p:cBhvr>
                                      <p:tavLst>
                                        <p:tav tm="0">
                                          <p:val>
                                            <p:strVal val="#ppt_x"/>
                                          </p:val>
                                        </p:tav>
                                        <p:tav tm="100000">
                                          <p:val>
                                            <p:strVal val="#ppt_x"/>
                                          </p:val>
                                        </p:tav>
                                      </p:tavLst>
                                    </p:anim>
                                    <p:anim calcmode="lin" valueType="num">
                                      <p:cBhvr>
                                        <p:cTn id="27" dur="250" fill="hold"/>
                                        <p:tgtEl>
                                          <p:spTgt spid="5"/>
                                        </p:tgtEl>
                                        <p:attrNameLst>
                                          <p:attrName>ppt_y</p:attrName>
                                        </p:attrNameLst>
                                      </p:cBhvr>
                                      <p:tavLst>
                                        <p:tav tm="0">
                                          <p:val>
                                            <p:strVal val="#ppt_y+.1"/>
                                          </p:val>
                                        </p:tav>
                                        <p:tav tm="100000">
                                          <p:val>
                                            <p:strVal val="#ppt_y"/>
                                          </p:val>
                                        </p:tav>
                                      </p:tavLst>
                                    </p:anim>
                                  </p:childTnLst>
                                </p:cTn>
                              </p:par>
                              <p:par>
                                <p:cTn id="28" presetID="22" presetClass="entr" presetSubtype="1" fill="hold" nodeType="withEffect">
                                  <p:stCondLst>
                                    <p:cond delay="500"/>
                                  </p:stCondLst>
                                  <p:childTnLst>
                                    <p:set>
                                      <p:cBhvr>
                                        <p:cTn id="29" dur="1" fill="hold">
                                          <p:stCondLst>
                                            <p:cond delay="0"/>
                                          </p:stCondLst>
                                        </p:cTn>
                                        <p:tgtEl>
                                          <p:spTgt spid="7"/>
                                        </p:tgtEl>
                                        <p:attrNameLst>
                                          <p:attrName>style.visibility</p:attrName>
                                        </p:attrNameLst>
                                      </p:cBhvr>
                                      <p:to>
                                        <p:strVal val="visible"/>
                                      </p:to>
                                    </p:set>
                                    <p:animEffect transition="in" filter="wipe(up)">
                                      <p:cBhvr>
                                        <p:cTn id="30" dur="500"/>
                                        <p:tgtEl>
                                          <p:spTgt spid="7"/>
                                        </p:tgtEl>
                                      </p:cBhvr>
                                    </p:animEffect>
                                  </p:childTnLst>
                                </p:cTn>
                              </p:par>
                              <p:par>
                                <p:cTn id="31" presetID="42"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250"/>
                                        <p:tgtEl>
                                          <p:spTgt spid="6"/>
                                        </p:tgtEl>
                                      </p:cBhvr>
                                    </p:animEffect>
                                    <p:anim calcmode="lin" valueType="num">
                                      <p:cBhvr>
                                        <p:cTn id="34" dur="250" fill="hold"/>
                                        <p:tgtEl>
                                          <p:spTgt spid="6"/>
                                        </p:tgtEl>
                                        <p:attrNameLst>
                                          <p:attrName>ppt_x</p:attrName>
                                        </p:attrNameLst>
                                      </p:cBhvr>
                                      <p:tavLst>
                                        <p:tav tm="0">
                                          <p:val>
                                            <p:strVal val="#ppt_x"/>
                                          </p:val>
                                        </p:tav>
                                        <p:tav tm="100000">
                                          <p:val>
                                            <p:strVal val="#ppt_x"/>
                                          </p:val>
                                        </p:tav>
                                      </p:tavLst>
                                    </p:anim>
                                    <p:anim calcmode="lin" valueType="num">
                                      <p:cBhvr>
                                        <p:cTn id="35" dur="2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7F554D-0450-7032-C831-BD774EF8A64F}"/>
              </a:ext>
            </a:extLst>
          </p:cNvPr>
          <p:cNvSpPr>
            <a:spLocks noGrp="1"/>
          </p:cNvSpPr>
          <p:nvPr>
            <p:ph type="title"/>
          </p:nvPr>
        </p:nvSpPr>
        <p:spPr/>
        <p:txBody>
          <a:bodyPr/>
          <a:lstStyle/>
          <a:p>
            <a:r>
              <a:rPr lang="fr-FR"/>
              <a:t>Utile</a:t>
            </a:r>
          </a:p>
        </p:txBody>
      </p:sp>
      <p:sp>
        <p:nvSpPr>
          <p:cNvPr id="3" name="Espace réservé du contenu 2">
            <a:extLst>
              <a:ext uri="{FF2B5EF4-FFF2-40B4-BE49-F238E27FC236}">
                <a16:creationId xmlns:a16="http://schemas.microsoft.com/office/drawing/2014/main" id="{C19C7BD3-64AB-C3C9-964F-BE3826DE87A8}"/>
              </a:ext>
            </a:extLst>
          </p:cNvPr>
          <p:cNvSpPr>
            <a:spLocks noGrp="1"/>
          </p:cNvSpPr>
          <p:nvPr>
            <p:ph idx="1"/>
          </p:nvPr>
        </p:nvSpPr>
        <p:spPr>
          <a:xfrm>
            <a:off x="651753" y="1690688"/>
            <a:ext cx="3983747" cy="4884446"/>
          </a:xfrm>
        </p:spPr>
        <p:txBody>
          <a:bodyPr>
            <a:normAutofit fontScale="92500"/>
          </a:bodyPr>
          <a:lstStyle/>
          <a:p>
            <a:r>
              <a:rPr lang="fr-FR"/>
              <a:t>Utiliser l'IA au plus près de l'endroit où est réalisé le développement</a:t>
            </a:r>
          </a:p>
          <a:p>
            <a:r>
              <a:rPr lang="fr-FR"/>
              <a:t>Une expérience de Prompt intégré pour des tests/développer rapidement</a:t>
            </a:r>
          </a:p>
          <a:p>
            <a:r>
              <a:rPr lang="fr-FR"/>
              <a:t>Utiliser les paramètres de vos Cloud Flows pour insérer vos propres contenus.</a:t>
            </a:r>
          </a:p>
        </p:txBody>
      </p:sp>
      <p:pic>
        <p:nvPicPr>
          <p:cNvPr id="5" name="Picture 1">
            <a:extLst>
              <a:ext uri="{FF2B5EF4-FFF2-40B4-BE49-F238E27FC236}">
                <a16:creationId xmlns:a16="http://schemas.microsoft.com/office/drawing/2014/main" id="{680CF6FC-2A26-CBE2-5C91-1FECC335B21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26367" y="1690688"/>
            <a:ext cx="7231224" cy="488444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0091458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C9A8F4-0E25-CAA0-4B2B-2B5828F8A4F1}"/>
              </a:ext>
            </a:extLst>
          </p:cNvPr>
          <p:cNvSpPr>
            <a:spLocks noGrp="1"/>
          </p:cNvSpPr>
          <p:nvPr>
            <p:ph type="title"/>
          </p:nvPr>
        </p:nvSpPr>
        <p:spPr/>
        <p:txBody>
          <a:bodyPr/>
          <a:lstStyle/>
          <a:p>
            <a:r>
              <a:rPr lang="fr-FR"/>
              <a:t>Niveaux des mesures de protection</a:t>
            </a:r>
          </a:p>
        </p:txBody>
      </p:sp>
      <p:sp>
        <p:nvSpPr>
          <p:cNvPr id="4" name="Content Placeholder 22">
            <a:extLst>
              <a:ext uri="{FF2B5EF4-FFF2-40B4-BE49-F238E27FC236}">
                <a16:creationId xmlns:a16="http://schemas.microsoft.com/office/drawing/2014/main" id="{B65434EF-AE00-C9B0-3673-C2A06856C48A}"/>
              </a:ext>
            </a:extLst>
          </p:cNvPr>
          <p:cNvSpPr>
            <a:spLocks noGrp="1"/>
          </p:cNvSpPr>
          <p:nvPr>
            <p:ph idx="1"/>
          </p:nvPr>
        </p:nvSpPr>
        <p:spPr>
          <a:xfrm>
            <a:off x="535832" y="1820086"/>
            <a:ext cx="6817239" cy="1452706"/>
          </a:xfrm>
        </p:spPr>
        <p:txBody>
          <a:bodyPr anchor="ctr">
            <a:normAutofit/>
          </a:bodyPr>
          <a:lstStyle/>
          <a:p>
            <a:pPr marL="228600" lvl="1" indent="0">
              <a:buNone/>
            </a:pPr>
            <a:r>
              <a:rPr lang="fr-FR" sz="1800">
                <a:solidFill>
                  <a:srgbClr val="4D2050"/>
                </a:solidFill>
                <a:latin typeface="+mn-lt"/>
                <a:ea typeface="Segoe UI Black"/>
                <a:cs typeface="Segoe UI"/>
              </a:rPr>
              <a:t>Note de transparence</a:t>
            </a:r>
          </a:p>
          <a:p>
            <a:pPr marL="400050" lvl="1" indent="-171450">
              <a:buFont typeface="Wingdings" panose="05000000000000000000" pitchFamily="2" charset="2"/>
              <a:buChar char="§"/>
            </a:pPr>
            <a:r>
              <a:rPr lang="fr-FR" sz="1400">
                <a:latin typeface="+mn-lt"/>
                <a:ea typeface="Segoe UI Black"/>
                <a:cs typeface="Segoe UI"/>
              </a:rPr>
              <a:t>Veiller à ce que les utilisateurs du système comprennent que le texte produit est généré par un modèle d'intelligence artificielle</a:t>
            </a:r>
          </a:p>
          <a:p>
            <a:pPr marL="400050" lvl="1" indent="-171450">
              <a:buFont typeface="Wingdings" panose="05000000000000000000" pitchFamily="2" charset="2"/>
              <a:buChar char="§"/>
            </a:pPr>
            <a:r>
              <a:rPr lang="fr-FR" sz="1400">
                <a:latin typeface="+mn-lt"/>
                <a:ea typeface="Segoe UI Black"/>
                <a:cs typeface="Segoe UI"/>
              </a:rPr>
              <a:t>Veiller à ce que l'action humaine soit préservée lors de la prise de décisions critiques.</a:t>
            </a:r>
          </a:p>
          <a:p>
            <a:pPr marL="400050" lvl="1" indent="-171450">
              <a:buFont typeface="Wingdings" panose="05000000000000000000" pitchFamily="2" charset="2"/>
              <a:buChar char="§"/>
            </a:pPr>
            <a:r>
              <a:rPr lang="fr-FR" sz="1400">
                <a:latin typeface="Segoe UI"/>
                <a:ea typeface="Segoe UI Black"/>
                <a:cs typeface="Segoe UI"/>
              </a:rPr>
              <a:t>Filtrer les contenus en entrée et en sortie</a:t>
            </a:r>
          </a:p>
        </p:txBody>
      </p:sp>
      <p:sp>
        <p:nvSpPr>
          <p:cNvPr id="5" name="Content Placeholder 22">
            <a:extLst>
              <a:ext uri="{FF2B5EF4-FFF2-40B4-BE49-F238E27FC236}">
                <a16:creationId xmlns:a16="http://schemas.microsoft.com/office/drawing/2014/main" id="{1CDCA58C-B93A-4660-9D5A-F2999D700EC9}"/>
              </a:ext>
            </a:extLst>
          </p:cNvPr>
          <p:cNvSpPr txBox="1">
            <a:spLocks/>
          </p:cNvSpPr>
          <p:nvPr/>
        </p:nvSpPr>
        <p:spPr>
          <a:xfrm>
            <a:off x="535832" y="3450068"/>
            <a:ext cx="6817241" cy="750975"/>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fr-FR" sz="1800" b="0" i="0" u="none" strike="noStrike" kern="1200" cap="none" spc="0" normalizeH="0" baseline="0" noProof="0" err="1">
                <a:ln>
                  <a:noFill/>
                </a:ln>
                <a:solidFill>
                  <a:srgbClr val="4D2050"/>
                </a:solidFill>
                <a:effectLst/>
                <a:uLnTx/>
                <a:uFillTx/>
                <a:latin typeface="Aptos" panose="02110004020202020204"/>
                <a:ea typeface="Segoe UI Black" panose="020B0A02040204020203" pitchFamily="34" charset="0"/>
                <a:cs typeface="Segoe UI" panose="020B0502040204020203" pitchFamily="34" charset="0"/>
              </a:rPr>
              <a:t>Métaprompt</a:t>
            </a:r>
            <a:endParaRPr kumimoji="0" lang="fr-FR" sz="1800" b="0" i="0" u="none" strike="noStrike" kern="1200" cap="none" spc="0" normalizeH="0" baseline="0" noProof="0">
              <a:ln>
                <a:noFill/>
              </a:ln>
              <a:solidFill>
                <a:srgbClr val="4D2050"/>
              </a:solidFill>
              <a:effectLst/>
              <a:uLnTx/>
              <a:uFillTx/>
              <a:latin typeface="Aptos" panose="02110004020202020204"/>
              <a:ea typeface="Segoe UI Black" panose="020B0A02040204020203" pitchFamily="34" charset="0"/>
              <a:cs typeface="Segoe UI" panose="020B0502040204020203" pitchFamily="34" charset="0"/>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fr-FR" sz="1400" b="0" i="0" u="none" strike="noStrike" kern="1200" cap="none" spc="0" normalizeH="0" baseline="0" noProof="0">
                <a:ln>
                  <a:noFill/>
                </a:ln>
                <a:solidFill>
                  <a:prstClr val="black"/>
                </a:solidFill>
                <a:effectLst/>
                <a:uLnTx/>
                <a:uFillTx/>
                <a:latin typeface="Aptos" panose="02110004020202020204"/>
                <a:ea typeface="+mn-ea"/>
                <a:cs typeface="+mn-cs"/>
              </a:rPr>
              <a:t>Orienter et contraindre davantage le modèle pour l'aligner sur les objectifs de l'entreprise.</a:t>
            </a:r>
          </a:p>
        </p:txBody>
      </p:sp>
      <p:sp>
        <p:nvSpPr>
          <p:cNvPr id="6" name="Content Placeholder 22">
            <a:extLst>
              <a:ext uri="{FF2B5EF4-FFF2-40B4-BE49-F238E27FC236}">
                <a16:creationId xmlns:a16="http://schemas.microsoft.com/office/drawing/2014/main" id="{69783FE7-ABB2-519C-6970-BA4B1B102F4F}"/>
              </a:ext>
            </a:extLst>
          </p:cNvPr>
          <p:cNvSpPr txBox="1">
            <a:spLocks/>
          </p:cNvSpPr>
          <p:nvPr/>
        </p:nvSpPr>
        <p:spPr>
          <a:xfrm>
            <a:off x="535832" y="4378319"/>
            <a:ext cx="6817241" cy="750975"/>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fr-FR" sz="1800" b="0" i="0" u="none" strike="noStrike" kern="1200" cap="none" spc="0" normalizeH="0" baseline="0" noProof="0">
                <a:ln>
                  <a:noFill/>
                </a:ln>
                <a:solidFill>
                  <a:srgbClr val="4D2050"/>
                </a:solidFill>
                <a:effectLst/>
                <a:uLnTx/>
                <a:uFillTx/>
                <a:latin typeface="Aptos" panose="02110004020202020204"/>
                <a:ea typeface="Segoe UI Black" panose="020B0A02040204020203" pitchFamily="34" charset="0"/>
                <a:cs typeface="Segoe UI" panose="020B0502040204020203" pitchFamily="34" charset="0"/>
              </a:rPr>
              <a:t>Modération du contenu</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fr-FR" sz="1400" b="0" i="0" u="none" strike="noStrike" kern="1200" cap="none" spc="0" normalizeH="0" baseline="0" noProof="0">
                <a:ln>
                  <a:noFill/>
                </a:ln>
                <a:solidFill>
                  <a:prstClr val="black"/>
                </a:solidFill>
                <a:effectLst/>
                <a:uLnTx/>
                <a:uFillTx/>
                <a:latin typeface="Aptos" panose="02110004020202020204"/>
                <a:ea typeface="+mn-ea"/>
                <a:cs typeface="+mn-cs"/>
              </a:rPr>
              <a:t>Filtrage du contenu en fonction de plusieurs catégories, conformément au code de conduite de MS : </a:t>
            </a:r>
            <a:r>
              <a:rPr kumimoji="0" lang="fr-FR" sz="1400" b="0" i="0" u="none" strike="noStrike" kern="1200" cap="none" spc="0" normalizeH="0" baseline="0" noProof="0">
                <a:ln>
                  <a:noFill/>
                </a:ln>
                <a:solidFill>
                  <a:prstClr val="black"/>
                </a:solidFill>
                <a:effectLst/>
                <a:uLnTx/>
                <a:uFillTx/>
                <a:latin typeface="Aptos" panose="02110004020202020204"/>
                <a:ea typeface="+mn-ea"/>
                <a:cs typeface="+mn-cs"/>
                <a:hlinkClick r:id="rId2"/>
              </a:rPr>
              <a:t>https://www.microsoft.com/ai/responsible-ai</a:t>
            </a:r>
            <a:r>
              <a:rPr kumimoji="0" lang="fr-FR" sz="1400" b="0" i="0" u="none" strike="noStrike" kern="1200" cap="none" spc="0" normalizeH="0" baseline="0" noProof="0">
                <a:ln>
                  <a:noFill/>
                </a:ln>
                <a:solidFill>
                  <a:prstClr val="black"/>
                </a:solidFill>
                <a:effectLst/>
                <a:uLnTx/>
                <a:uFillTx/>
                <a:latin typeface="Aptos" panose="02110004020202020204"/>
                <a:ea typeface="+mn-ea"/>
                <a:cs typeface="+mn-cs"/>
              </a:rPr>
              <a:t> </a:t>
            </a:r>
          </a:p>
        </p:txBody>
      </p:sp>
      <p:sp>
        <p:nvSpPr>
          <p:cNvPr id="7" name="Content Placeholder 22">
            <a:extLst>
              <a:ext uri="{FF2B5EF4-FFF2-40B4-BE49-F238E27FC236}">
                <a16:creationId xmlns:a16="http://schemas.microsoft.com/office/drawing/2014/main" id="{B788FE56-7DAC-76B7-99A8-2234B6832E73}"/>
              </a:ext>
            </a:extLst>
          </p:cNvPr>
          <p:cNvSpPr txBox="1">
            <a:spLocks/>
          </p:cNvSpPr>
          <p:nvPr/>
        </p:nvSpPr>
        <p:spPr>
          <a:xfrm>
            <a:off x="535832" y="5306570"/>
            <a:ext cx="6817241" cy="750975"/>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fr-FR" sz="1800" b="0" i="0" u="none" strike="noStrike" kern="1200" cap="none" spc="0" normalizeH="0" baseline="0" noProof="0">
                <a:ln>
                  <a:noFill/>
                </a:ln>
                <a:solidFill>
                  <a:srgbClr val="4D2050"/>
                </a:solidFill>
                <a:effectLst/>
                <a:uLnTx/>
                <a:uFillTx/>
                <a:latin typeface="Aptos" panose="02110004020202020204"/>
                <a:ea typeface="Segoe UI Black" panose="020B0A02040204020203" pitchFamily="34" charset="0"/>
                <a:cs typeface="Segoe UI" panose="020B0502040204020203" pitchFamily="34" charset="0"/>
              </a:rPr>
              <a:t>Modèle</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fr-FR" sz="1400" b="0" i="0" u="none" strike="noStrike" kern="1200" cap="none" spc="0" normalizeH="0" baseline="0" noProof="0">
                <a:ln>
                  <a:noFill/>
                </a:ln>
                <a:solidFill>
                  <a:prstClr val="black"/>
                </a:solidFill>
                <a:effectLst/>
                <a:uLnTx/>
                <a:uFillTx/>
                <a:latin typeface="Aptos" panose="02110004020202020204"/>
                <a:ea typeface="+mn-ea"/>
                <a:cs typeface="+mn-cs"/>
              </a:rPr>
              <a:t>Mise en évidence des modèles Azure </a:t>
            </a:r>
            <a:r>
              <a:rPr kumimoji="0" lang="fr-FR" sz="1400" b="0" i="0" u="none" strike="noStrike" kern="1200" cap="none" spc="0" normalizeH="0" baseline="0" noProof="0" err="1">
                <a:ln>
                  <a:noFill/>
                </a:ln>
                <a:solidFill>
                  <a:prstClr val="black"/>
                </a:solidFill>
                <a:effectLst/>
                <a:uLnTx/>
                <a:uFillTx/>
                <a:latin typeface="Aptos" panose="02110004020202020204"/>
                <a:ea typeface="+mn-ea"/>
                <a:cs typeface="+mn-cs"/>
              </a:rPr>
              <a:t>OpenAI</a:t>
            </a:r>
            <a:r>
              <a:rPr kumimoji="0" lang="fr-FR" sz="1400" b="0" i="0" u="none" strike="noStrike" kern="1200" cap="none" spc="0" normalizeH="0" baseline="0" noProof="0">
                <a:ln>
                  <a:noFill/>
                </a:ln>
                <a:solidFill>
                  <a:prstClr val="black"/>
                </a:solidFill>
                <a:effectLst/>
                <a:uLnTx/>
                <a:uFillTx/>
                <a:latin typeface="Aptos" panose="02110004020202020204"/>
                <a:ea typeface="+mn-ea"/>
                <a:cs typeface="+mn-cs"/>
              </a:rPr>
              <a:t> qui s'accompagnent d'une promesse de conformité totale avec Azure.</a:t>
            </a:r>
          </a:p>
        </p:txBody>
      </p:sp>
      <p:sp>
        <p:nvSpPr>
          <p:cNvPr id="9" name="Rectangle: Rounded Corners 20">
            <a:extLst>
              <a:ext uri="{FF2B5EF4-FFF2-40B4-BE49-F238E27FC236}">
                <a16:creationId xmlns:a16="http://schemas.microsoft.com/office/drawing/2014/main" id="{B3BDF900-656C-10B1-3187-FD35B6E944B5}"/>
              </a:ext>
            </a:extLst>
          </p:cNvPr>
          <p:cNvSpPr/>
          <p:nvPr/>
        </p:nvSpPr>
        <p:spPr bwMode="auto">
          <a:xfrm>
            <a:off x="7531100" y="2057400"/>
            <a:ext cx="4076700" cy="3573762"/>
          </a:xfrm>
          <a:prstGeom prst="roundRect">
            <a:avLst>
              <a:gd name="adj" fmla="val 4955"/>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w="12700">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fr-FR">
                <a:solidFill>
                  <a:prstClr val="black">
                    <a:lumMod val="85000"/>
                    <a:lumOff val="15000"/>
                  </a:prstClr>
                </a:solidFill>
                <a:latin typeface="Aptos" panose="02110004020202020204"/>
                <a:cs typeface="Segoe UI" pitchFamily="34" charset="0"/>
              </a:rPr>
              <a:t>Expérience utilisateur</a:t>
            </a:r>
          </a:p>
        </p:txBody>
      </p:sp>
      <p:sp>
        <p:nvSpPr>
          <p:cNvPr id="10" name="Rectangle: Rounded Corners 19">
            <a:extLst>
              <a:ext uri="{FF2B5EF4-FFF2-40B4-BE49-F238E27FC236}">
                <a16:creationId xmlns:a16="http://schemas.microsoft.com/office/drawing/2014/main" id="{F185B83E-D745-FAAF-46C7-76600389832C}"/>
              </a:ext>
            </a:extLst>
          </p:cNvPr>
          <p:cNvSpPr/>
          <p:nvPr/>
        </p:nvSpPr>
        <p:spPr bwMode="auto">
          <a:xfrm>
            <a:off x="7635046" y="2745551"/>
            <a:ext cx="3350454" cy="2779593"/>
          </a:xfrm>
          <a:prstGeom prst="roundRect">
            <a:avLst>
              <a:gd name="adj" fmla="val 4955"/>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w="12700">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fr-FR" err="1">
                <a:solidFill>
                  <a:prstClr val="black">
                    <a:lumMod val="85000"/>
                    <a:lumOff val="15000"/>
                  </a:prstClr>
                </a:solidFill>
                <a:latin typeface="Aptos" panose="02110004020202020204"/>
                <a:cs typeface="Segoe UI" pitchFamily="34" charset="0"/>
              </a:rPr>
              <a:t>Metaprompt</a:t>
            </a:r>
            <a:endParaRPr lang="fr-FR">
              <a:solidFill>
                <a:prstClr val="black">
                  <a:lumMod val="85000"/>
                  <a:lumOff val="15000"/>
                </a:prstClr>
              </a:solidFill>
              <a:latin typeface="Aptos" panose="02110004020202020204"/>
              <a:cs typeface="Segoe UI" pitchFamily="34" charset="0"/>
            </a:endParaRPr>
          </a:p>
        </p:txBody>
      </p:sp>
      <p:sp>
        <p:nvSpPr>
          <p:cNvPr id="11" name="Rectangle: Rounded Corners 18">
            <a:extLst>
              <a:ext uri="{FF2B5EF4-FFF2-40B4-BE49-F238E27FC236}">
                <a16:creationId xmlns:a16="http://schemas.microsoft.com/office/drawing/2014/main" id="{AE4712D4-8975-122A-22A5-1F25EDB35B79}"/>
              </a:ext>
            </a:extLst>
          </p:cNvPr>
          <p:cNvSpPr/>
          <p:nvPr/>
        </p:nvSpPr>
        <p:spPr bwMode="auto">
          <a:xfrm>
            <a:off x="7745064" y="3440330"/>
            <a:ext cx="2516536" cy="1985423"/>
          </a:xfrm>
          <a:prstGeom prst="roundRect">
            <a:avLst>
              <a:gd name="adj" fmla="val 4955"/>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w="12700">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fr-FR" sz="1800" b="0" i="0" u="none" strike="noStrike" kern="1200" cap="none" spc="0" normalizeH="0" baseline="0" noProof="0">
                <a:ln>
                  <a:noFill/>
                </a:ln>
                <a:solidFill>
                  <a:prstClr val="black">
                    <a:lumMod val="85000"/>
                    <a:lumOff val="15000"/>
                  </a:prstClr>
                </a:solidFill>
                <a:effectLst/>
                <a:uLnTx/>
                <a:uFillTx/>
                <a:latin typeface="Aptos" panose="02110004020202020204"/>
                <a:ea typeface="Segoe UI" pitchFamily="34" charset="0"/>
                <a:cs typeface="Segoe UI" pitchFamily="34" charset="0"/>
              </a:rPr>
              <a:t>Système de sécurité</a:t>
            </a:r>
          </a:p>
        </p:txBody>
      </p:sp>
      <p:sp>
        <p:nvSpPr>
          <p:cNvPr id="12" name="Rectangle: Rounded Corners 17">
            <a:extLst>
              <a:ext uri="{FF2B5EF4-FFF2-40B4-BE49-F238E27FC236}">
                <a16:creationId xmlns:a16="http://schemas.microsoft.com/office/drawing/2014/main" id="{676F44B5-E918-1094-0A55-70F88B7D51CD}"/>
              </a:ext>
            </a:extLst>
          </p:cNvPr>
          <p:cNvSpPr/>
          <p:nvPr/>
        </p:nvSpPr>
        <p:spPr bwMode="auto">
          <a:xfrm>
            <a:off x="7842382" y="4138178"/>
            <a:ext cx="1657217" cy="1191254"/>
          </a:xfrm>
          <a:prstGeom prst="roundRect">
            <a:avLst>
              <a:gd name="adj" fmla="val 4955"/>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w="12700">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fr-FR" sz="1800" b="0" i="0" u="none" strike="noStrike" kern="1200" cap="none" spc="0" normalizeH="0" baseline="0" noProof="0">
                <a:ln>
                  <a:noFill/>
                </a:ln>
                <a:solidFill>
                  <a:prstClr val="black">
                    <a:lumMod val="85000"/>
                    <a:lumOff val="15000"/>
                  </a:prstClr>
                </a:solidFill>
                <a:effectLst/>
                <a:uLnTx/>
                <a:uFillTx/>
                <a:latin typeface="Aptos" panose="02110004020202020204"/>
                <a:ea typeface="Segoe UI" pitchFamily="34" charset="0"/>
                <a:cs typeface="Segoe UI" pitchFamily="34" charset="0"/>
              </a:rPr>
              <a:t>Modèle</a:t>
            </a:r>
          </a:p>
        </p:txBody>
      </p:sp>
    </p:spTree>
    <p:extLst>
      <p:ext uri="{BB962C8B-B14F-4D97-AF65-F5344CB8AC3E}">
        <p14:creationId xmlns:p14="http://schemas.microsoft.com/office/powerpoint/2010/main" val="1715209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632880-BC5E-2860-DB1E-B52AF9873C9B}"/>
              </a:ext>
            </a:extLst>
          </p:cNvPr>
          <p:cNvSpPr>
            <a:spLocks noGrp="1"/>
          </p:cNvSpPr>
          <p:nvPr>
            <p:ph type="title"/>
          </p:nvPr>
        </p:nvSpPr>
        <p:spPr/>
        <p:txBody>
          <a:bodyPr/>
          <a:lstStyle/>
          <a:p>
            <a:r>
              <a:rPr lang="fr-FR"/>
              <a:t>Mettre l’humain dans la boucle</a:t>
            </a:r>
          </a:p>
        </p:txBody>
      </p:sp>
      <p:pic>
        <p:nvPicPr>
          <p:cNvPr id="4" name="Picture 6">
            <a:extLst>
              <a:ext uri="{FF2B5EF4-FFF2-40B4-BE49-F238E27FC236}">
                <a16:creationId xmlns:a16="http://schemas.microsoft.com/office/drawing/2014/main" id="{2B4E579B-8112-BBB8-6F9C-2E1BA998E0E3}"/>
              </a:ext>
            </a:extLst>
          </p:cNvPr>
          <p:cNvPicPr>
            <a:picLocks noChangeAspect="1"/>
          </p:cNvPicPr>
          <p:nvPr/>
        </p:nvPicPr>
        <p:blipFill>
          <a:blip r:embed="rId2"/>
          <a:stretch>
            <a:fillRect/>
          </a:stretch>
        </p:blipFill>
        <p:spPr>
          <a:xfrm>
            <a:off x="6349128" y="1316142"/>
            <a:ext cx="5492229" cy="5541858"/>
          </a:xfrm>
          <a:prstGeom prst="rect">
            <a:avLst/>
          </a:prstGeom>
        </p:spPr>
      </p:pic>
      <p:sp>
        <p:nvSpPr>
          <p:cNvPr id="6" name="ZoneTexte 5">
            <a:extLst>
              <a:ext uri="{FF2B5EF4-FFF2-40B4-BE49-F238E27FC236}">
                <a16:creationId xmlns:a16="http://schemas.microsoft.com/office/drawing/2014/main" id="{F1C25AAB-ADBE-2ADB-269C-B7904024D654}"/>
              </a:ext>
            </a:extLst>
          </p:cNvPr>
          <p:cNvSpPr txBox="1"/>
          <p:nvPr/>
        </p:nvSpPr>
        <p:spPr>
          <a:xfrm>
            <a:off x="838200" y="1986687"/>
            <a:ext cx="5004673" cy="4506185"/>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a:ln>
                  <a:noFill/>
                </a:ln>
                <a:solidFill>
                  <a:prstClr val="black"/>
                </a:solidFill>
                <a:effectLst/>
                <a:uLnTx/>
                <a:uFillTx/>
                <a:latin typeface="Aptos" panose="02110004020202020204"/>
                <a:ea typeface="+mn-ea"/>
                <a:cs typeface="+mn-cs"/>
              </a:rPr>
              <a:t>Dans un contexte d'automatisation, le contenu généré par le LLM doit être revu et approuvé par un humain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a:ln>
                  <a:noFill/>
                </a:ln>
                <a:solidFill>
                  <a:prstClr val="black"/>
                </a:solidFill>
                <a:effectLst/>
                <a:uLnTx/>
                <a:uFillTx/>
                <a:latin typeface="Aptos" panose="02110004020202020204"/>
                <a:ea typeface="+mn-ea"/>
                <a:cs typeface="+mn-cs"/>
              </a:rPr>
              <a:t>La réponse LLM peut être ajustée par l'évaluateur pendant l'évaluation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a:ln>
                  <a:noFill/>
                </a:ln>
                <a:solidFill>
                  <a:prstClr val="black"/>
                </a:solidFill>
                <a:effectLst/>
                <a:uLnTx/>
                <a:uFillTx/>
                <a:latin typeface="Aptos" panose="02110004020202020204"/>
                <a:ea typeface="+mn-ea"/>
                <a:cs typeface="+mn-cs"/>
              </a:rPr>
              <a:t>Protection contre les contenus inappropriés et vérification des résultats escomptés</a:t>
            </a:r>
          </a:p>
        </p:txBody>
      </p:sp>
      <p:cxnSp>
        <p:nvCxnSpPr>
          <p:cNvPr id="7" name="Straight Connector 7">
            <a:extLst>
              <a:ext uri="{FF2B5EF4-FFF2-40B4-BE49-F238E27FC236}">
                <a16:creationId xmlns:a16="http://schemas.microsoft.com/office/drawing/2014/main" id="{E9D30921-60EC-624B-21EF-889CDEDBBA81}"/>
              </a:ext>
            </a:extLst>
          </p:cNvPr>
          <p:cNvCxnSpPr>
            <a:cxnSpLocks/>
          </p:cNvCxnSpPr>
          <p:nvPr/>
        </p:nvCxnSpPr>
        <p:spPr>
          <a:xfrm rot="5400000">
            <a:off x="2579347" y="1185186"/>
            <a:ext cx="0" cy="4206240"/>
          </a:xfrm>
          <a:prstGeom prst="line">
            <a:avLst/>
          </a:prstGeom>
          <a:noFill/>
          <a:ln w="15875" cap="flat" cmpd="sng" algn="ctr">
            <a:gradFill>
              <a:gsLst>
                <a:gs pos="0">
                  <a:srgbClr val="FFFFFF"/>
                </a:gs>
                <a:gs pos="56000">
                  <a:srgbClr val="000000">
                    <a:lumMod val="75000"/>
                    <a:lumOff val="25000"/>
                  </a:srgbClr>
                </a:gs>
                <a:gs pos="100000">
                  <a:srgbClr val="FFFFFF"/>
                </a:gs>
              </a:gsLst>
              <a:lin ang="5400000" scaled="1"/>
            </a:gradFill>
            <a:prstDash val="solid"/>
            <a:headEnd type="none" w="lg" len="med"/>
            <a:tailEnd type="none" w="lg" len="med"/>
          </a:ln>
          <a:effectLst/>
        </p:spPr>
      </p:cxnSp>
      <p:cxnSp>
        <p:nvCxnSpPr>
          <p:cNvPr id="8" name="Straight Connector 9">
            <a:extLst>
              <a:ext uri="{FF2B5EF4-FFF2-40B4-BE49-F238E27FC236}">
                <a16:creationId xmlns:a16="http://schemas.microsoft.com/office/drawing/2014/main" id="{DBF77828-BC41-1B0C-C783-53B770343BB0}"/>
              </a:ext>
            </a:extLst>
          </p:cNvPr>
          <p:cNvCxnSpPr>
            <a:cxnSpLocks/>
          </p:cNvCxnSpPr>
          <p:nvPr/>
        </p:nvCxnSpPr>
        <p:spPr>
          <a:xfrm rot="5400000">
            <a:off x="2579347" y="2379373"/>
            <a:ext cx="0" cy="4206240"/>
          </a:xfrm>
          <a:prstGeom prst="line">
            <a:avLst/>
          </a:prstGeom>
          <a:noFill/>
          <a:ln w="15875" cap="flat" cmpd="sng" algn="ctr">
            <a:gradFill>
              <a:gsLst>
                <a:gs pos="0">
                  <a:srgbClr val="FFFFFF"/>
                </a:gs>
                <a:gs pos="56000">
                  <a:srgbClr val="000000">
                    <a:lumMod val="75000"/>
                    <a:lumOff val="25000"/>
                  </a:srgbClr>
                </a:gs>
                <a:gs pos="100000">
                  <a:srgbClr val="FFFFFF"/>
                </a:gs>
              </a:gsLst>
              <a:lin ang="5400000" scaled="1"/>
            </a:gradFill>
            <a:prstDash val="solid"/>
            <a:headEnd type="none" w="lg" len="med"/>
            <a:tailEnd type="none" w="lg" len="med"/>
          </a:ln>
          <a:effectLst/>
        </p:spPr>
      </p:cxnSp>
    </p:spTree>
    <p:extLst>
      <p:ext uri="{BB962C8B-B14F-4D97-AF65-F5344CB8AC3E}">
        <p14:creationId xmlns:p14="http://schemas.microsoft.com/office/powerpoint/2010/main" val="388527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Horizontal)">
                                      <p:cBhvr>
                                        <p:cTn id="7" dur="500"/>
                                        <p:tgtEl>
                                          <p:spTgt spid="7"/>
                                        </p:tgtEl>
                                      </p:cBhvr>
                                    </p:animEffect>
                                  </p:childTnLst>
                                </p:cTn>
                              </p:par>
                              <p:par>
                                <p:cTn id="8" presetID="16" presetClass="entr" presetSubtype="42"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outHorizont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descr="Crayons colorés sur fond noir">
            <a:extLst>
              <a:ext uri="{FF2B5EF4-FFF2-40B4-BE49-F238E27FC236}">
                <a16:creationId xmlns:a16="http://schemas.microsoft.com/office/drawing/2014/main" id="{9FAF39F0-1F61-442F-A6A1-A18D9230598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3922" r="27"/>
          <a:stretch/>
        </p:blipFill>
        <p:spPr>
          <a:xfrm>
            <a:off x="0" y="0"/>
            <a:ext cx="7825160" cy="6858000"/>
          </a:xfrm>
        </p:spPr>
      </p:pic>
      <p:sp>
        <p:nvSpPr>
          <p:cNvPr id="14" name="Titre 13">
            <a:extLst>
              <a:ext uri="{FF2B5EF4-FFF2-40B4-BE49-F238E27FC236}">
                <a16:creationId xmlns:a16="http://schemas.microsoft.com/office/drawing/2014/main" id="{6E31850A-D536-41F0-9D96-7836AAC5E502}"/>
              </a:ext>
            </a:extLst>
          </p:cNvPr>
          <p:cNvSpPr>
            <a:spLocks noGrp="1"/>
          </p:cNvSpPr>
          <p:nvPr>
            <p:ph type="ctrTitle"/>
          </p:nvPr>
        </p:nvSpPr>
        <p:spPr/>
        <p:txBody>
          <a:bodyPr/>
          <a:lstStyle/>
          <a:p>
            <a:r>
              <a:rPr lang="fr-FR"/>
              <a:t>Nouveautés, liens pratiques, …</a:t>
            </a:r>
          </a:p>
        </p:txBody>
      </p:sp>
      <p:sp>
        <p:nvSpPr>
          <p:cNvPr id="15" name="Sous-titre 14">
            <a:extLst>
              <a:ext uri="{FF2B5EF4-FFF2-40B4-BE49-F238E27FC236}">
                <a16:creationId xmlns:a16="http://schemas.microsoft.com/office/drawing/2014/main" id="{039E4815-406A-447F-A41F-26286A4CD799}"/>
              </a:ext>
            </a:extLst>
          </p:cNvPr>
          <p:cNvSpPr>
            <a:spLocks noGrp="1"/>
          </p:cNvSpPr>
          <p:nvPr>
            <p:ph type="subTitle" idx="1"/>
          </p:nvPr>
        </p:nvSpPr>
        <p:spPr>
          <a:xfrm>
            <a:off x="4038600" y="3637891"/>
            <a:ext cx="7825160" cy="1213802"/>
          </a:xfrm>
        </p:spPr>
        <p:txBody>
          <a:bodyPr>
            <a:normAutofit/>
          </a:bodyPr>
          <a:lstStyle/>
          <a:p>
            <a:r>
              <a:rPr lang="fr-FR" sz="2800"/>
              <a:t>Echanger librement avec les experts de la communauté Francophone Power Platform, …</a:t>
            </a:r>
          </a:p>
        </p:txBody>
      </p:sp>
    </p:spTree>
    <p:custDataLst>
      <p:tags r:id="rId1"/>
    </p:custDataLst>
    <p:extLst>
      <p:ext uri="{BB962C8B-B14F-4D97-AF65-F5344CB8AC3E}">
        <p14:creationId xmlns:p14="http://schemas.microsoft.com/office/powerpoint/2010/main" val="419931507"/>
      </p:ext>
    </p:extLst>
  </p:cSld>
  <p:clrMapOvr>
    <a:masterClrMapping/>
  </p:clrMapOvr>
  <mc:AlternateContent xmlns:mc="http://schemas.openxmlformats.org/markup-compatibility/2006" xmlns:p14="http://schemas.microsoft.com/office/powerpoint/2010/main">
    <mc:Choice Requires="p14">
      <p:transition spd="slow" p14:dur="2000" advTm="4680"/>
    </mc:Choice>
    <mc:Fallback xmlns="">
      <p:transition spd="slow" advTm="468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3AA828FF-5EB5-443A-B23E-390D8DA1E1F6}"/>
              </a:ext>
            </a:extLst>
          </p:cNvPr>
          <p:cNvGrpSpPr/>
          <p:nvPr/>
        </p:nvGrpSpPr>
        <p:grpSpPr>
          <a:xfrm>
            <a:off x="-415154" y="5896740"/>
            <a:ext cx="1661316" cy="1922519"/>
            <a:chOff x="10918047" y="1223507"/>
            <a:chExt cx="1171492" cy="1355682"/>
          </a:xfrm>
          <a:solidFill>
            <a:srgbClr val="0B556A">
              <a:alpha val="30000"/>
            </a:srgbClr>
          </a:solidFill>
        </p:grpSpPr>
        <p:pic>
          <p:nvPicPr>
            <p:cNvPr id="4" name="Graphique 3">
              <a:extLst>
                <a:ext uri="{FF2B5EF4-FFF2-40B4-BE49-F238E27FC236}">
                  <a16:creationId xmlns:a16="http://schemas.microsoft.com/office/drawing/2014/main" id="{7B877CB9-F65C-480E-B05C-FCFC6550E7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95021" y="1662438"/>
              <a:ext cx="794518" cy="916751"/>
            </a:xfrm>
            <a:prstGeom prst="rect">
              <a:avLst/>
            </a:prstGeom>
          </p:spPr>
        </p:pic>
        <p:pic>
          <p:nvPicPr>
            <p:cNvPr id="5" name="Graphique 4">
              <a:extLst>
                <a:ext uri="{FF2B5EF4-FFF2-40B4-BE49-F238E27FC236}">
                  <a16:creationId xmlns:a16="http://schemas.microsoft.com/office/drawing/2014/main" id="{6279383C-FA56-49E8-A05E-97B7790238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72954" y="1282510"/>
              <a:ext cx="457440" cy="527815"/>
            </a:xfrm>
            <a:prstGeom prst="rect">
              <a:avLst/>
            </a:prstGeom>
          </p:spPr>
        </p:pic>
        <p:pic>
          <p:nvPicPr>
            <p:cNvPr id="6" name="Graphique 5">
              <a:extLst>
                <a:ext uri="{FF2B5EF4-FFF2-40B4-BE49-F238E27FC236}">
                  <a16:creationId xmlns:a16="http://schemas.microsoft.com/office/drawing/2014/main" id="{4FBA63D0-D016-4612-A632-5D1CA1D95C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54599" y="1496074"/>
              <a:ext cx="636709" cy="734664"/>
            </a:xfrm>
            <a:prstGeom prst="rect">
              <a:avLst/>
            </a:prstGeom>
          </p:spPr>
        </p:pic>
        <p:pic>
          <p:nvPicPr>
            <p:cNvPr id="7" name="Graphique 6">
              <a:extLst>
                <a:ext uri="{FF2B5EF4-FFF2-40B4-BE49-F238E27FC236}">
                  <a16:creationId xmlns:a16="http://schemas.microsoft.com/office/drawing/2014/main" id="{E84BF2EB-EA44-43E0-B009-C88BE538429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918047" y="1223507"/>
              <a:ext cx="429460" cy="495531"/>
            </a:xfrm>
            <a:prstGeom prst="rect">
              <a:avLst/>
            </a:prstGeom>
          </p:spPr>
        </p:pic>
      </p:grpSp>
      <p:grpSp>
        <p:nvGrpSpPr>
          <p:cNvPr id="12" name="Groupe 11">
            <a:extLst>
              <a:ext uri="{FF2B5EF4-FFF2-40B4-BE49-F238E27FC236}">
                <a16:creationId xmlns:a16="http://schemas.microsoft.com/office/drawing/2014/main" id="{DCACDE1F-C022-4342-BA5C-5CBAD0B79E60}"/>
              </a:ext>
            </a:extLst>
          </p:cNvPr>
          <p:cNvGrpSpPr/>
          <p:nvPr/>
        </p:nvGrpSpPr>
        <p:grpSpPr>
          <a:xfrm>
            <a:off x="11284916" y="5734623"/>
            <a:ext cx="2002439" cy="1988590"/>
            <a:chOff x="3067345" y="4799458"/>
            <a:chExt cx="2002439" cy="1988590"/>
          </a:xfrm>
        </p:grpSpPr>
        <p:pic>
          <p:nvPicPr>
            <p:cNvPr id="13" name="Graphique 12">
              <a:extLst>
                <a:ext uri="{FF2B5EF4-FFF2-40B4-BE49-F238E27FC236}">
                  <a16:creationId xmlns:a16="http://schemas.microsoft.com/office/drawing/2014/main" id="{687ACAC2-C877-49B0-AAE7-78C1A37EA44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067345" y="4869584"/>
              <a:ext cx="1199270" cy="1383774"/>
            </a:xfrm>
            <a:prstGeom prst="rect">
              <a:avLst/>
            </a:prstGeom>
          </p:spPr>
        </p:pic>
        <p:pic>
          <p:nvPicPr>
            <p:cNvPr id="14" name="Graphique 13">
              <a:extLst>
                <a:ext uri="{FF2B5EF4-FFF2-40B4-BE49-F238E27FC236}">
                  <a16:creationId xmlns:a16="http://schemas.microsoft.com/office/drawing/2014/main" id="{E355A342-FD90-4804-AD4E-E688711AF47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896627" y="5582227"/>
              <a:ext cx="1045045" cy="1205821"/>
            </a:xfrm>
            <a:prstGeom prst="rect">
              <a:avLst/>
            </a:prstGeom>
          </p:spPr>
        </p:pic>
        <p:pic>
          <p:nvPicPr>
            <p:cNvPr id="15" name="Graphique 14">
              <a:extLst>
                <a:ext uri="{FF2B5EF4-FFF2-40B4-BE49-F238E27FC236}">
                  <a16:creationId xmlns:a16="http://schemas.microsoft.com/office/drawing/2014/main" id="{A9F64B79-0EF6-476D-9764-2AA485C9F46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112163" y="4799458"/>
              <a:ext cx="957621" cy="1104947"/>
            </a:xfrm>
            <a:prstGeom prst="rect">
              <a:avLst/>
            </a:prstGeom>
          </p:spPr>
        </p:pic>
      </p:grpSp>
      <p:grpSp>
        <p:nvGrpSpPr>
          <p:cNvPr id="16" name="Groupe 15">
            <a:extLst>
              <a:ext uri="{FF2B5EF4-FFF2-40B4-BE49-F238E27FC236}">
                <a16:creationId xmlns:a16="http://schemas.microsoft.com/office/drawing/2014/main" id="{C8EAA6DF-91B9-48CC-8C0F-217747164A59}"/>
              </a:ext>
            </a:extLst>
          </p:cNvPr>
          <p:cNvGrpSpPr/>
          <p:nvPr/>
        </p:nvGrpSpPr>
        <p:grpSpPr>
          <a:xfrm>
            <a:off x="11157350" y="-955897"/>
            <a:ext cx="2587071" cy="1911793"/>
            <a:chOff x="7302905" y="888738"/>
            <a:chExt cx="2587071" cy="1911793"/>
          </a:xfrm>
        </p:grpSpPr>
        <p:pic>
          <p:nvPicPr>
            <p:cNvPr id="17" name="Graphique 16">
              <a:extLst>
                <a:ext uri="{FF2B5EF4-FFF2-40B4-BE49-F238E27FC236}">
                  <a16:creationId xmlns:a16="http://schemas.microsoft.com/office/drawing/2014/main" id="{A2EBFB47-7EDB-4077-A724-4750AF70CBB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302905" y="888738"/>
              <a:ext cx="1630021" cy="1880794"/>
            </a:xfrm>
            <a:prstGeom prst="rect">
              <a:avLst/>
            </a:prstGeom>
          </p:spPr>
        </p:pic>
        <p:pic>
          <p:nvPicPr>
            <p:cNvPr id="18" name="Graphique 17">
              <a:extLst>
                <a:ext uri="{FF2B5EF4-FFF2-40B4-BE49-F238E27FC236}">
                  <a16:creationId xmlns:a16="http://schemas.microsoft.com/office/drawing/2014/main" id="{0525E1D5-ADC5-4F50-910E-D9915D3D296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265629" y="1594710"/>
              <a:ext cx="1045045" cy="1205821"/>
            </a:xfrm>
            <a:prstGeom prst="rect">
              <a:avLst/>
            </a:prstGeom>
          </p:spPr>
        </p:pic>
        <p:pic>
          <p:nvPicPr>
            <p:cNvPr id="19" name="Graphique 18">
              <a:extLst>
                <a:ext uri="{FF2B5EF4-FFF2-40B4-BE49-F238E27FC236}">
                  <a16:creationId xmlns:a16="http://schemas.microsoft.com/office/drawing/2014/main" id="{810B15C1-8682-45B3-8C11-F7510D6FCDF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095458" y="1360934"/>
              <a:ext cx="794518" cy="916751"/>
            </a:xfrm>
            <a:prstGeom prst="rect">
              <a:avLst/>
            </a:prstGeom>
          </p:spPr>
        </p:pic>
      </p:grpSp>
      <p:grpSp>
        <p:nvGrpSpPr>
          <p:cNvPr id="20" name="Groupe 19">
            <a:extLst>
              <a:ext uri="{FF2B5EF4-FFF2-40B4-BE49-F238E27FC236}">
                <a16:creationId xmlns:a16="http://schemas.microsoft.com/office/drawing/2014/main" id="{F318469F-192A-4C92-BC79-F19B0F038D15}"/>
              </a:ext>
            </a:extLst>
          </p:cNvPr>
          <p:cNvGrpSpPr/>
          <p:nvPr/>
        </p:nvGrpSpPr>
        <p:grpSpPr>
          <a:xfrm>
            <a:off x="-1554957" y="-723849"/>
            <a:ext cx="2340716" cy="1719715"/>
            <a:chOff x="62249" y="880925"/>
            <a:chExt cx="2340716" cy="1719715"/>
          </a:xfrm>
        </p:grpSpPr>
        <p:pic>
          <p:nvPicPr>
            <p:cNvPr id="21" name="Graphique 20">
              <a:extLst>
                <a:ext uri="{FF2B5EF4-FFF2-40B4-BE49-F238E27FC236}">
                  <a16:creationId xmlns:a16="http://schemas.microsoft.com/office/drawing/2014/main" id="{532E7B95-5613-40AC-ACAA-FC840E90DFE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12545" y="880925"/>
              <a:ext cx="1490420" cy="1719715"/>
            </a:xfrm>
            <a:prstGeom prst="rect">
              <a:avLst/>
            </a:prstGeom>
          </p:spPr>
        </p:pic>
        <p:pic>
          <p:nvPicPr>
            <p:cNvPr id="22" name="Graphique 21">
              <a:extLst>
                <a:ext uri="{FF2B5EF4-FFF2-40B4-BE49-F238E27FC236}">
                  <a16:creationId xmlns:a16="http://schemas.microsoft.com/office/drawing/2014/main" id="{FD0765CE-858B-476E-9324-C53AD93574F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79530" y="1358320"/>
              <a:ext cx="1045045" cy="1205821"/>
            </a:xfrm>
            <a:prstGeom prst="rect">
              <a:avLst/>
            </a:prstGeom>
          </p:spPr>
        </p:pic>
        <p:pic>
          <p:nvPicPr>
            <p:cNvPr id="23" name="Graphique 22">
              <a:extLst>
                <a:ext uri="{FF2B5EF4-FFF2-40B4-BE49-F238E27FC236}">
                  <a16:creationId xmlns:a16="http://schemas.microsoft.com/office/drawing/2014/main" id="{955BFFED-8404-42BF-AA7E-6652FDBED42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2249" y="1044479"/>
              <a:ext cx="794518" cy="916751"/>
            </a:xfrm>
            <a:prstGeom prst="rect">
              <a:avLst/>
            </a:prstGeom>
          </p:spPr>
        </p:pic>
      </p:grpSp>
      <p:sp>
        <p:nvSpPr>
          <p:cNvPr id="28" name="ZoneTexte 27">
            <a:extLst>
              <a:ext uri="{FF2B5EF4-FFF2-40B4-BE49-F238E27FC236}">
                <a16:creationId xmlns:a16="http://schemas.microsoft.com/office/drawing/2014/main" id="{F375A38E-CB10-4B26-9B56-9118B240D26D}"/>
              </a:ext>
            </a:extLst>
          </p:cNvPr>
          <p:cNvSpPr txBox="1"/>
          <p:nvPr/>
        </p:nvSpPr>
        <p:spPr>
          <a:xfrm>
            <a:off x="2865604" y="408350"/>
            <a:ext cx="6447599" cy="923330"/>
          </a:xfrm>
          <a:prstGeom prst="rect">
            <a:avLst/>
          </a:prstGeom>
          <a:noFill/>
        </p:spPr>
        <p:txBody>
          <a:bodyPr wrap="none" rtlCol="0">
            <a:spAutoFit/>
          </a:bodyPr>
          <a:lstStyle/>
          <a:p>
            <a:pPr algn="ctr"/>
            <a:r>
              <a:rPr lang="fr-FR" sz="5400">
                <a:solidFill>
                  <a:schemeClr val="tx1">
                    <a:lumMod val="85000"/>
                    <a:lumOff val="15000"/>
                  </a:schemeClr>
                </a:solidFill>
                <a:latin typeface="Berlin Sans FB Demi" panose="020E0802020502020306" pitchFamily="34" charset="0"/>
              </a:rPr>
              <a:t>CALL FOR SPEAKER</a:t>
            </a:r>
          </a:p>
        </p:txBody>
      </p:sp>
      <p:pic>
        <p:nvPicPr>
          <p:cNvPr id="9" name="Image 8">
            <a:extLst>
              <a:ext uri="{FF2B5EF4-FFF2-40B4-BE49-F238E27FC236}">
                <a16:creationId xmlns:a16="http://schemas.microsoft.com/office/drawing/2014/main" id="{24DE8EFB-3071-468A-AB67-58360A8FD14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539310" y="1673543"/>
            <a:ext cx="4223197" cy="4223197"/>
          </a:xfrm>
          <a:prstGeom prst="rect">
            <a:avLst/>
          </a:prstGeom>
        </p:spPr>
      </p:pic>
      <p:sp>
        <p:nvSpPr>
          <p:cNvPr id="29" name="Content Placeholder 2">
            <a:extLst>
              <a:ext uri="{FF2B5EF4-FFF2-40B4-BE49-F238E27FC236}">
                <a16:creationId xmlns:a16="http://schemas.microsoft.com/office/drawing/2014/main" id="{FE112C0A-D15A-43D8-8528-EC55C1F7BF1E}"/>
              </a:ext>
            </a:extLst>
          </p:cNvPr>
          <p:cNvSpPr txBox="1">
            <a:spLocks/>
          </p:cNvSpPr>
          <p:nvPr/>
        </p:nvSpPr>
        <p:spPr>
          <a:xfrm>
            <a:off x="554090" y="1483360"/>
            <a:ext cx="5541910" cy="4693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a:solidFill>
                  <a:srgbClr val="7030A0"/>
                </a:solidFill>
                <a:latin typeface="Segoe UI" panose="020B0502040204020203" pitchFamily="34" charset="0"/>
                <a:cs typeface="Segoe UI" panose="020B0502040204020203" pitchFamily="34" charset="0"/>
              </a:rPr>
              <a:t>Envie de participer et proposer une session speaker ?</a:t>
            </a:r>
          </a:p>
          <a:p>
            <a:pPr marL="0" indent="0">
              <a:buFont typeface="Arial" panose="020B0604020202020204" pitchFamily="34" charset="0"/>
              <a:buNone/>
            </a:pPr>
            <a:endParaRPr lang="fr-FR">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fr-FR" u="sng">
                <a:latin typeface="Segoe UI" panose="020B0502040204020203" pitchFamily="34" charset="0"/>
                <a:cs typeface="Segoe UI" panose="020B0502040204020203" pitchFamily="34" charset="0"/>
              </a:rPr>
              <a:t>C'est ouvert à tous et gratuit!</a:t>
            </a:r>
          </a:p>
          <a:p>
            <a:pPr marL="0" indent="0">
              <a:buFont typeface="Arial" panose="020B0604020202020204" pitchFamily="34" charset="0"/>
              <a:buNone/>
            </a:pPr>
            <a:endParaRPr lang="fr-FR">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fr-FR">
                <a:latin typeface="Segoe UI" panose="020B0502040204020203" pitchFamily="34" charset="0"/>
                <a:cs typeface="Segoe UI" panose="020B0502040204020203" pitchFamily="34" charset="0"/>
              </a:rPr>
              <a:t>Déposes ton sujet de session </a:t>
            </a:r>
            <a:br>
              <a:rPr lang="fr-FR">
                <a:latin typeface="Segoe UI" panose="020B0502040204020203" pitchFamily="34" charset="0"/>
                <a:cs typeface="Segoe UI" panose="020B0502040204020203" pitchFamily="34" charset="0"/>
              </a:rPr>
            </a:br>
            <a:r>
              <a:rPr lang="fr-FR">
                <a:latin typeface="Segoe UI" panose="020B0502040204020203" pitchFamily="34" charset="0"/>
                <a:cs typeface="Segoe UI" panose="020B0502040204020203" pitchFamily="34" charset="0"/>
              </a:rPr>
              <a:t>(15 à 20 min ) via ce formulaire &gt;&gt; </a:t>
            </a:r>
            <a:br>
              <a:rPr lang="fr-FR">
                <a:latin typeface="Segoe UI" panose="020B0502040204020203" pitchFamily="34" charset="0"/>
                <a:cs typeface="Segoe UI" panose="020B0502040204020203" pitchFamily="34" charset="0"/>
              </a:rPr>
            </a:br>
            <a:br>
              <a:rPr lang="fr-FR">
                <a:latin typeface="Segoe UI" panose="020B0502040204020203" pitchFamily="34" charset="0"/>
                <a:cs typeface="Segoe UI" panose="020B0502040204020203" pitchFamily="34" charset="0"/>
              </a:rPr>
            </a:br>
            <a:r>
              <a:rPr lang="fr-FR">
                <a:latin typeface="Segoe UI" panose="020B0502040204020203" pitchFamily="34" charset="0"/>
                <a:cs typeface="Segoe UI" panose="020B0502040204020203" pitchFamily="34" charset="0"/>
              </a:rPr>
              <a:t>L’équipe </a:t>
            </a:r>
            <a:r>
              <a:rPr lang="fr-FR" err="1">
                <a:latin typeface="Segoe UI" panose="020B0502040204020203" pitchFamily="34" charset="0"/>
                <a:cs typeface="Segoe UI" panose="020B0502040204020203" pitchFamily="34" charset="0"/>
              </a:rPr>
              <a:t>Biz</a:t>
            </a:r>
            <a:r>
              <a:rPr lang="fr-FR">
                <a:latin typeface="Segoe UI" panose="020B0502040204020203" pitchFamily="34" charset="0"/>
                <a:cs typeface="Segoe UI" panose="020B0502040204020203" pitchFamily="34" charset="0"/>
              </a:rPr>
              <a:t> Apps French Community te recontactera.</a:t>
            </a:r>
          </a:p>
        </p:txBody>
      </p:sp>
    </p:spTree>
    <p:extLst>
      <p:ext uri="{BB962C8B-B14F-4D97-AF65-F5344CB8AC3E}">
        <p14:creationId xmlns:p14="http://schemas.microsoft.com/office/powerpoint/2010/main" val="38154525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98D8B3-C29C-C6DB-3498-2CF91B889351}"/>
              </a:ext>
            </a:extLst>
          </p:cNvPr>
          <p:cNvSpPr>
            <a:spLocks noGrp="1"/>
          </p:cNvSpPr>
          <p:nvPr>
            <p:ph type="title"/>
          </p:nvPr>
        </p:nvSpPr>
        <p:spPr/>
        <p:txBody>
          <a:bodyPr/>
          <a:lstStyle/>
          <a:p>
            <a:r>
              <a:rPr lang="fr-FR"/>
              <a:t>Nouveauté</a:t>
            </a:r>
          </a:p>
        </p:txBody>
      </p:sp>
      <p:sp>
        <p:nvSpPr>
          <p:cNvPr id="3" name="Espace réservé du contenu 2">
            <a:extLst>
              <a:ext uri="{FF2B5EF4-FFF2-40B4-BE49-F238E27FC236}">
                <a16:creationId xmlns:a16="http://schemas.microsoft.com/office/drawing/2014/main" id="{3E438405-006B-C421-1BC0-7570E4296729}"/>
              </a:ext>
            </a:extLst>
          </p:cNvPr>
          <p:cNvSpPr>
            <a:spLocks noGrp="1"/>
          </p:cNvSpPr>
          <p:nvPr>
            <p:ph idx="1"/>
          </p:nvPr>
        </p:nvSpPr>
        <p:spPr/>
        <p:txBody>
          <a:bodyPr/>
          <a:lstStyle/>
          <a:p>
            <a:r>
              <a:rPr lang="fr-FR"/>
              <a:t>Nouvelle technique simplifiée pour la création de table dans Dataverse</a:t>
            </a:r>
          </a:p>
        </p:txBody>
      </p:sp>
      <p:sp>
        <p:nvSpPr>
          <p:cNvPr id="4" name="Espace réservé du numéro de diapositive 3">
            <a:extLst>
              <a:ext uri="{FF2B5EF4-FFF2-40B4-BE49-F238E27FC236}">
                <a16:creationId xmlns:a16="http://schemas.microsoft.com/office/drawing/2014/main" id="{6A4DB6AD-ECFF-2D1A-7739-3398EB8B6D38}"/>
              </a:ext>
            </a:extLst>
          </p:cNvPr>
          <p:cNvSpPr>
            <a:spLocks noGrp="1"/>
          </p:cNvSpPr>
          <p:nvPr>
            <p:ph type="sldNum" sz="quarter" idx="12"/>
          </p:nvPr>
        </p:nvSpPr>
        <p:spPr/>
        <p:txBody>
          <a:bodyPr/>
          <a:lstStyle/>
          <a:p>
            <a:fld id="{F2D2C361-7486-4AB1-8DE5-A0E4E1B2CF91}" type="slidenum">
              <a:rPr lang="fr-FR" smtClean="0"/>
              <a:t>30</a:t>
            </a:fld>
            <a:endParaRPr lang="fr-FR"/>
          </a:p>
        </p:txBody>
      </p:sp>
      <p:pic>
        <p:nvPicPr>
          <p:cNvPr id="1026" name="Picture 2">
            <a:extLst>
              <a:ext uri="{FF2B5EF4-FFF2-40B4-BE49-F238E27FC236}">
                <a16:creationId xmlns:a16="http://schemas.microsoft.com/office/drawing/2014/main" id="{312E09D7-A739-CD3B-3106-1E739B781A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448" y="2384522"/>
            <a:ext cx="7886107" cy="370688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BFC2A0D1-406B-02F1-34E7-4E9138376AF3}"/>
              </a:ext>
            </a:extLst>
          </p:cNvPr>
          <p:cNvSpPr txBox="1"/>
          <p:nvPr/>
        </p:nvSpPr>
        <p:spPr>
          <a:xfrm>
            <a:off x="9065878" y="2130772"/>
            <a:ext cx="2723745" cy="4247317"/>
          </a:xfrm>
          <a:prstGeom prst="rect">
            <a:avLst/>
          </a:prstGeom>
          <a:noFill/>
        </p:spPr>
        <p:txBody>
          <a:bodyPr wrap="square" rtlCol="0">
            <a:spAutoFit/>
          </a:bodyPr>
          <a:lstStyle/>
          <a:p>
            <a:r>
              <a:rPr lang="fr-FR"/>
              <a:t>Génération à partir d'une conversation avec Copilot et quelques exemples de données</a:t>
            </a:r>
          </a:p>
          <a:p>
            <a:endParaRPr lang="fr-FR"/>
          </a:p>
          <a:p>
            <a:r>
              <a:rPr lang="fr-FR"/>
              <a:t>Génération à partir d'un fichier de données externe</a:t>
            </a:r>
          </a:p>
          <a:p>
            <a:endParaRPr lang="fr-FR"/>
          </a:p>
          <a:p>
            <a:r>
              <a:rPr lang="fr-FR"/>
              <a:t>Création à partir d'une page blanche</a:t>
            </a:r>
          </a:p>
          <a:p>
            <a:endParaRPr lang="fr-FR"/>
          </a:p>
          <a:p>
            <a:r>
              <a:rPr lang="fr-FR" i="1"/>
              <a:t>Nouvelle table &gt; Définir les propriétés avancées </a:t>
            </a:r>
            <a:r>
              <a:rPr lang="fr-FR"/>
              <a:t>pour retrouver l'ancienne interface</a:t>
            </a:r>
          </a:p>
        </p:txBody>
      </p:sp>
      <p:sp>
        <p:nvSpPr>
          <p:cNvPr id="7" name="ZoneTexte 6">
            <a:extLst>
              <a:ext uri="{FF2B5EF4-FFF2-40B4-BE49-F238E27FC236}">
                <a16:creationId xmlns:a16="http://schemas.microsoft.com/office/drawing/2014/main" id="{0F750CFB-8FAD-5D48-F50C-7D9AC7DBDBE3}"/>
              </a:ext>
            </a:extLst>
          </p:cNvPr>
          <p:cNvSpPr txBox="1"/>
          <p:nvPr/>
        </p:nvSpPr>
        <p:spPr>
          <a:xfrm>
            <a:off x="2792691" y="6365367"/>
            <a:ext cx="6848572" cy="307777"/>
          </a:xfrm>
          <a:prstGeom prst="rect">
            <a:avLst/>
          </a:prstGeom>
          <a:noFill/>
        </p:spPr>
        <p:txBody>
          <a:bodyPr wrap="square">
            <a:spAutoFit/>
          </a:bodyPr>
          <a:lstStyle/>
          <a:p>
            <a:r>
              <a:rPr lang="fr-FR" sz="1400">
                <a:hlinkClick r:id="rId3"/>
              </a:rPr>
              <a:t>https://powerapps.microsoft.com/en-us/blog/introducing-new-ways-of-creating-tables/</a:t>
            </a:r>
            <a:r>
              <a:rPr lang="fr-FR" sz="1400"/>
              <a:t> </a:t>
            </a:r>
          </a:p>
        </p:txBody>
      </p:sp>
      <p:pic>
        <p:nvPicPr>
          <p:cNvPr id="10" name="Graphique 9">
            <a:extLst>
              <a:ext uri="{FF2B5EF4-FFF2-40B4-BE49-F238E27FC236}">
                <a16:creationId xmlns:a16="http://schemas.microsoft.com/office/drawing/2014/main" id="{C5787ACF-5F7A-6313-B14F-57CB5FB0EC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59079" y="284180"/>
            <a:ext cx="630544" cy="630544"/>
          </a:xfrm>
          <a:prstGeom prst="rect">
            <a:avLst/>
          </a:prstGeom>
        </p:spPr>
      </p:pic>
    </p:spTree>
    <p:extLst>
      <p:ext uri="{BB962C8B-B14F-4D97-AF65-F5344CB8AC3E}">
        <p14:creationId xmlns:p14="http://schemas.microsoft.com/office/powerpoint/2010/main" val="28203511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98D8B3-C29C-C6DB-3498-2CF91B889351}"/>
              </a:ext>
            </a:extLst>
          </p:cNvPr>
          <p:cNvSpPr>
            <a:spLocks noGrp="1"/>
          </p:cNvSpPr>
          <p:nvPr>
            <p:ph type="title"/>
          </p:nvPr>
        </p:nvSpPr>
        <p:spPr/>
        <p:txBody>
          <a:bodyPr/>
          <a:lstStyle/>
          <a:p>
            <a:r>
              <a:rPr lang="fr-FR"/>
              <a:t>Nouveauté</a:t>
            </a:r>
          </a:p>
        </p:txBody>
      </p:sp>
      <p:sp>
        <p:nvSpPr>
          <p:cNvPr id="3" name="Espace réservé du contenu 2">
            <a:extLst>
              <a:ext uri="{FF2B5EF4-FFF2-40B4-BE49-F238E27FC236}">
                <a16:creationId xmlns:a16="http://schemas.microsoft.com/office/drawing/2014/main" id="{3E438405-006B-C421-1BC0-7570E4296729}"/>
              </a:ext>
            </a:extLst>
          </p:cNvPr>
          <p:cNvSpPr>
            <a:spLocks noGrp="1"/>
          </p:cNvSpPr>
          <p:nvPr>
            <p:ph idx="1"/>
          </p:nvPr>
        </p:nvSpPr>
        <p:spPr/>
        <p:txBody>
          <a:bodyPr/>
          <a:lstStyle/>
          <a:p>
            <a:r>
              <a:rPr lang="fr-FR"/>
              <a:t>Power Fx 1.0 Generally Available</a:t>
            </a:r>
          </a:p>
        </p:txBody>
      </p:sp>
      <p:sp>
        <p:nvSpPr>
          <p:cNvPr id="4" name="Espace réservé du numéro de diapositive 3">
            <a:extLst>
              <a:ext uri="{FF2B5EF4-FFF2-40B4-BE49-F238E27FC236}">
                <a16:creationId xmlns:a16="http://schemas.microsoft.com/office/drawing/2014/main" id="{6A4DB6AD-ECFF-2D1A-7739-3398EB8B6D38}"/>
              </a:ext>
            </a:extLst>
          </p:cNvPr>
          <p:cNvSpPr>
            <a:spLocks noGrp="1"/>
          </p:cNvSpPr>
          <p:nvPr>
            <p:ph type="sldNum" sz="quarter" idx="12"/>
          </p:nvPr>
        </p:nvSpPr>
        <p:spPr/>
        <p:txBody>
          <a:bodyPr/>
          <a:lstStyle/>
          <a:p>
            <a:fld id="{F2D2C361-7486-4AB1-8DE5-A0E4E1B2CF91}" type="slidenum">
              <a:rPr lang="fr-FR" smtClean="0"/>
              <a:t>31</a:t>
            </a:fld>
            <a:endParaRPr lang="fr-FR"/>
          </a:p>
        </p:txBody>
      </p:sp>
      <p:sp>
        <p:nvSpPr>
          <p:cNvPr id="5" name="ZoneTexte 4">
            <a:extLst>
              <a:ext uri="{FF2B5EF4-FFF2-40B4-BE49-F238E27FC236}">
                <a16:creationId xmlns:a16="http://schemas.microsoft.com/office/drawing/2014/main" id="{BFC2A0D1-406B-02F1-34E7-4E9138376AF3}"/>
              </a:ext>
            </a:extLst>
          </p:cNvPr>
          <p:cNvSpPr txBox="1"/>
          <p:nvPr/>
        </p:nvSpPr>
        <p:spPr>
          <a:xfrm>
            <a:off x="6485152" y="2307209"/>
            <a:ext cx="5351117" cy="3385542"/>
          </a:xfrm>
          <a:prstGeom prst="rect">
            <a:avLst/>
          </a:prstGeom>
          <a:noFill/>
        </p:spPr>
        <p:txBody>
          <a:bodyPr wrap="square" rtlCol="0">
            <a:spAutoFit/>
          </a:bodyPr>
          <a:lstStyle/>
          <a:p>
            <a:pPr marL="285750" indent="-285750">
              <a:buFont typeface="Arial" panose="020B0604020202020204" pitchFamily="34" charset="0"/>
              <a:buChar char="•"/>
            </a:pPr>
            <a:r>
              <a:rPr lang="fr-FR"/>
              <a:t>Aujourd'hui, Power Apps utilise une pré-version à la 1.0</a:t>
            </a:r>
          </a:p>
          <a:p>
            <a:pPr marL="285750" indent="-285750">
              <a:buFont typeface="Arial" panose="020B0604020202020204" pitchFamily="34" charset="0"/>
              <a:buChar char="•"/>
            </a:pPr>
            <a:endParaRPr lang="fr-FR"/>
          </a:p>
          <a:p>
            <a:pPr marL="285750" indent="-285750">
              <a:buFont typeface="Arial" panose="020B0604020202020204" pitchFamily="34" charset="0"/>
              <a:buChar char="•"/>
            </a:pPr>
            <a:r>
              <a:rPr lang="fr-FR"/>
              <a:t>Demain, les nouvelles apps seront créées avec Power Fx 1.0 tandis que les anciennes continueront de fonctionner avec la pré-version d'origine</a:t>
            </a:r>
          </a:p>
          <a:p>
            <a:pPr marL="285750" indent="-285750">
              <a:buFont typeface="Arial" panose="020B0604020202020204" pitchFamily="34" charset="0"/>
              <a:buChar char="•"/>
            </a:pPr>
            <a:endParaRPr lang="fr-FR"/>
          </a:p>
          <a:p>
            <a:pPr marL="285750" indent="-285750">
              <a:buFont typeface="Arial" panose="020B0604020202020204" pitchFamily="34" charset="0"/>
              <a:buChar char="•"/>
            </a:pPr>
            <a:r>
              <a:rPr lang="fr-FR"/>
              <a:t>Quelles différences ? Elles sont mineures…</a:t>
            </a:r>
          </a:p>
          <a:p>
            <a:pPr marL="742950" lvl="1" indent="-285750">
              <a:buFont typeface="Arial" panose="020B0604020202020204" pitchFamily="34" charset="0"/>
              <a:buChar char="•"/>
            </a:pPr>
            <a:r>
              <a:rPr lang="fr-FR" sz="1400"/>
              <a:t>Nouveau type de donnée Decimal</a:t>
            </a:r>
          </a:p>
          <a:p>
            <a:pPr marL="742950" lvl="1" indent="-285750">
              <a:buFont typeface="Arial" panose="020B0604020202020204" pitchFamily="34" charset="0"/>
              <a:buChar char="•"/>
            </a:pPr>
            <a:r>
              <a:rPr lang="fr-FR" sz="1400"/>
              <a:t>Gestion des types de données</a:t>
            </a:r>
          </a:p>
          <a:p>
            <a:pPr marL="742950" lvl="1" indent="-285750">
              <a:buFont typeface="Arial" panose="020B0604020202020204" pitchFamily="34" charset="0"/>
              <a:buChar char="•"/>
            </a:pPr>
            <a:r>
              <a:rPr lang="fr-FR" sz="1400"/>
              <a:t>Gestion des données vides (blank) et des date</a:t>
            </a:r>
          </a:p>
          <a:p>
            <a:pPr marL="742950" lvl="1" indent="-285750">
              <a:buFont typeface="Arial" panose="020B0604020202020204" pitchFamily="34" charset="0"/>
              <a:buChar char="•"/>
            </a:pPr>
            <a:r>
              <a:rPr lang="fr-FR" sz="1400"/>
              <a:t>Fonctions de trans-typage</a:t>
            </a:r>
          </a:p>
          <a:p>
            <a:pPr marL="742950" lvl="1" indent="-285750">
              <a:buFont typeface="Arial" panose="020B0604020202020204" pitchFamily="34" charset="0"/>
              <a:buChar char="•"/>
            </a:pPr>
            <a:r>
              <a:rPr lang="fr-FR" sz="1400"/>
              <a:t>…</a:t>
            </a:r>
            <a:endParaRPr lang="fr-FR"/>
          </a:p>
        </p:txBody>
      </p:sp>
      <p:sp>
        <p:nvSpPr>
          <p:cNvPr id="7" name="ZoneTexte 6">
            <a:extLst>
              <a:ext uri="{FF2B5EF4-FFF2-40B4-BE49-F238E27FC236}">
                <a16:creationId xmlns:a16="http://schemas.microsoft.com/office/drawing/2014/main" id="{0F750CFB-8FAD-5D48-F50C-7D9AC7DBDBE3}"/>
              </a:ext>
            </a:extLst>
          </p:cNvPr>
          <p:cNvSpPr txBox="1"/>
          <p:nvPr/>
        </p:nvSpPr>
        <p:spPr>
          <a:xfrm>
            <a:off x="2792691" y="6365367"/>
            <a:ext cx="6848572" cy="307777"/>
          </a:xfrm>
          <a:prstGeom prst="rect">
            <a:avLst/>
          </a:prstGeom>
          <a:noFill/>
        </p:spPr>
        <p:txBody>
          <a:bodyPr wrap="square">
            <a:spAutoFit/>
          </a:bodyPr>
          <a:lstStyle/>
          <a:p>
            <a:r>
              <a:rPr lang="fr-FR" sz="1400">
                <a:hlinkClick r:id="rId2"/>
              </a:rPr>
              <a:t>https://powerapps.microsoft.com/en-us/blog/leverage-power-fx-1-0/</a:t>
            </a:r>
            <a:r>
              <a:rPr lang="fr-FR" sz="1400"/>
              <a:t> </a:t>
            </a:r>
          </a:p>
        </p:txBody>
      </p:sp>
      <p:pic>
        <p:nvPicPr>
          <p:cNvPr id="2050" name="Picture 2" descr="Use the Power Fx 1.0 language.  This setting adjusts type and coercion rules, blank and date/time handling, mutation functions, and other aspects of the language.">
            <a:extLst>
              <a:ext uri="{FF2B5EF4-FFF2-40B4-BE49-F238E27FC236}">
                <a16:creationId xmlns:a16="http://schemas.microsoft.com/office/drawing/2014/main" id="{C0DC2982-1F9D-52C5-FEA3-10E86398F1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800" y="2698016"/>
            <a:ext cx="4972050" cy="185737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C0A5150C-0A19-89A2-F764-A458FC5E3B82}"/>
              </a:ext>
            </a:extLst>
          </p:cNvPr>
          <p:cNvSpPr txBox="1"/>
          <p:nvPr/>
        </p:nvSpPr>
        <p:spPr>
          <a:xfrm>
            <a:off x="651566" y="5187087"/>
            <a:ext cx="5351117" cy="646331"/>
          </a:xfrm>
          <a:prstGeom prst="rect">
            <a:avLst/>
          </a:prstGeom>
          <a:noFill/>
        </p:spPr>
        <p:txBody>
          <a:bodyPr wrap="square" rtlCol="0">
            <a:spAutoFit/>
          </a:bodyPr>
          <a:lstStyle/>
          <a:p>
            <a:r>
              <a:rPr lang="fr-FR"/>
              <a:t>👉 RAPPEL : Power Fx 1.0 est aujourd'hui aussi utilisé dans PVA, les colonnes calculées Dataverse, les Cards</a:t>
            </a:r>
          </a:p>
        </p:txBody>
      </p:sp>
      <p:pic>
        <p:nvPicPr>
          <p:cNvPr id="8" name="Graphique 7">
            <a:extLst>
              <a:ext uri="{FF2B5EF4-FFF2-40B4-BE49-F238E27FC236}">
                <a16:creationId xmlns:a16="http://schemas.microsoft.com/office/drawing/2014/main" id="{3C624E77-4813-65EF-DC76-E8598713F78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3693" y="241787"/>
            <a:ext cx="630544" cy="630544"/>
          </a:xfrm>
          <a:prstGeom prst="rect">
            <a:avLst/>
          </a:prstGeom>
        </p:spPr>
      </p:pic>
    </p:spTree>
    <p:extLst>
      <p:ext uri="{BB962C8B-B14F-4D97-AF65-F5344CB8AC3E}">
        <p14:creationId xmlns:p14="http://schemas.microsoft.com/office/powerpoint/2010/main" val="35768447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98D8B3-C29C-C6DB-3498-2CF91B889351}"/>
              </a:ext>
            </a:extLst>
          </p:cNvPr>
          <p:cNvSpPr>
            <a:spLocks noGrp="1"/>
          </p:cNvSpPr>
          <p:nvPr>
            <p:ph type="title"/>
          </p:nvPr>
        </p:nvSpPr>
        <p:spPr/>
        <p:txBody>
          <a:bodyPr/>
          <a:lstStyle/>
          <a:p>
            <a:r>
              <a:rPr lang="fr-FR"/>
              <a:t>Nouveauté</a:t>
            </a:r>
          </a:p>
        </p:txBody>
      </p:sp>
      <p:sp>
        <p:nvSpPr>
          <p:cNvPr id="3" name="Espace réservé du contenu 2">
            <a:extLst>
              <a:ext uri="{FF2B5EF4-FFF2-40B4-BE49-F238E27FC236}">
                <a16:creationId xmlns:a16="http://schemas.microsoft.com/office/drawing/2014/main" id="{3E438405-006B-C421-1BC0-7570E4296729}"/>
              </a:ext>
            </a:extLst>
          </p:cNvPr>
          <p:cNvSpPr>
            <a:spLocks noGrp="1"/>
          </p:cNvSpPr>
          <p:nvPr>
            <p:ph idx="1"/>
          </p:nvPr>
        </p:nvSpPr>
        <p:spPr/>
        <p:txBody>
          <a:bodyPr/>
          <a:lstStyle/>
          <a:p>
            <a:r>
              <a:rPr lang="fr-FR"/>
              <a:t>Evolutions des contrôles et du theming </a:t>
            </a:r>
            <a:br>
              <a:rPr lang="fr-FR"/>
            </a:br>
            <a:r>
              <a:rPr lang="fr-FR"/>
              <a:t>modernes</a:t>
            </a:r>
          </a:p>
        </p:txBody>
      </p:sp>
      <p:sp>
        <p:nvSpPr>
          <p:cNvPr id="4" name="Espace réservé du numéro de diapositive 3">
            <a:extLst>
              <a:ext uri="{FF2B5EF4-FFF2-40B4-BE49-F238E27FC236}">
                <a16:creationId xmlns:a16="http://schemas.microsoft.com/office/drawing/2014/main" id="{6A4DB6AD-ECFF-2D1A-7739-3398EB8B6D38}"/>
              </a:ext>
            </a:extLst>
          </p:cNvPr>
          <p:cNvSpPr>
            <a:spLocks noGrp="1"/>
          </p:cNvSpPr>
          <p:nvPr>
            <p:ph type="sldNum" sz="quarter" idx="12"/>
          </p:nvPr>
        </p:nvSpPr>
        <p:spPr/>
        <p:txBody>
          <a:bodyPr/>
          <a:lstStyle/>
          <a:p>
            <a:fld id="{F2D2C361-7486-4AB1-8DE5-A0E4E1B2CF91}" type="slidenum">
              <a:rPr lang="fr-FR" smtClean="0"/>
              <a:t>32</a:t>
            </a:fld>
            <a:endParaRPr lang="fr-FR"/>
          </a:p>
        </p:txBody>
      </p:sp>
      <p:sp>
        <p:nvSpPr>
          <p:cNvPr id="5" name="ZoneTexte 4">
            <a:extLst>
              <a:ext uri="{FF2B5EF4-FFF2-40B4-BE49-F238E27FC236}">
                <a16:creationId xmlns:a16="http://schemas.microsoft.com/office/drawing/2014/main" id="{BFC2A0D1-406B-02F1-34E7-4E9138376AF3}"/>
              </a:ext>
            </a:extLst>
          </p:cNvPr>
          <p:cNvSpPr txBox="1"/>
          <p:nvPr/>
        </p:nvSpPr>
        <p:spPr>
          <a:xfrm>
            <a:off x="1284502" y="2383409"/>
            <a:ext cx="6387801" cy="3724096"/>
          </a:xfrm>
          <a:prstGeom prst="rect">
            <a:avLst/>
          </a:prstGeom>
          <a:noFill/>
        </p:spPr>
        <p:txBody>
          <a:bodyPr wrap="square" rtlCol="0">
            <a:spAutoFit/>
          </a:bodyPr>
          <a:lstStyle/>
          <a:p>
            <a:pPr marL="285750" indent="-285750">
              <a:buFont typeface="Arial" panose="020B0604020202020204" pitchFamily="34" charset="0"/>
              <a:buChar char="•"/>
            </a:pPr>
            <a:r>
              <a:rPr lang="fr-FR"/>
              <a:t>Nouveau contrôle </a:t>
            </a:r>
            <a:r>
              <a:rPr lang="fr-FR" b="1"/>
              <a:t>Table</a:t>
            </a:r>
            <a:r>
              <a:rPr lang="fr-FR"/>
              <a:t> (uniquement pour Dataverse) avec : reflow (~responsive), scrolling infini, … Bientôt d'autres sources de données disponibles</a:t>
            </a:r>
          </a:p>
          <a:p>
            <a:pPr marL="285750" indent="-285750">
              <a:buFont typeface="Arial" panose="020B0604020202020204" pitchFamily="34" charset="0"/>
              <a:buChar char="•"/>
            </a:pPr>
            <a:r>
              <a:rPr lang="fr-FR"/>
              <a:t>Contrôle </a:t>
            </a:r>
            <a:r>
              <a:rPr lang="fr-FR" b="1"/>
              <a:t>Texte</a:t>
            </a:r>
            <a:r>
              <a:rPr lang="fr-FR"/>
              <a:t> : auto-height</a:t>
            </a:r>
          </a:p>
          <a:p>
            <a:pPr marL="285750" indent="-285750">
              <a:buFont typeface="Arial" panose="020B0604020202020204" pitchFamily="34" charset="0"/>
              <a:buChar char="•"/>
            </a:pPr>
            <a:r>
              <a:rPr lang="fr-FR"/>
              <a:t>Contrôle </a:t>
            </a:r>
            <a:r>
              <a:rPr lang="fr-FR" b="1"/>
              <a:t>Sélecteur de dates </a:t>
            </a:r>
            <a:r>
              <a:rPr lang="fr-FR"/>
              <a:t>:</a:t>
            </a:r>
          </a:p>
          <a:p>
            <a:pPr marL="742950" lvl="1" indent="-285750">
              <a:buFont typeface="Arial" panose="020B0604020202020204" pitchFamily="34" charset="0"/>
              <a:buChar char="•"/>
            </a:pPr>
            <a:r>
              <a:rPr lang="fr-FR"/>
              <a:t>Désormais en version Fluent 2</a:t>
            </a:r>
          </a:p>
          <a:p>
            <a:pPr marL="742950" lvl="1" indent="-285750">
              <a:buFont typeface="Arial" panose="020B0604020202020204" pitchFamily="34" charset="0"/>
              <a:buChar char="•"/>
            </a:pPr>
            <a:r>
              <a:rPr lang="fr-FR"/>
              <a:t>Choix du format de date</a:t>
            </a:r>
          </a:p>
          <a:p>
            <a:pPr marL="742950" lvl="1" indent="-285750">
              <a:buFont typeface="Arial" panose="020B0604020202020204" pitchFamily="34" charset="0"/>
              <a:buChar char="•"/>
            </a:pPr>
            <a:r>
              <a:rPr lang="fr-FR"/>
              <a:t>Nouvelles propriétés : </a:t>
            </a:r>
            <a:r>
              <a:rPr lang="fr-FR" i="1"/>
              <a:t>StartDay</a:t>
            </a:r>
            <a:r>
              <a:rPr lang="fr-FR"/>
              <a:t>, </a:t>
            </a:r>
            <a:r>
              <a:rPr lang="fr-FR" i="1"/>
              <a:t>EndYear</a:t>
            </a:r>
            <a:r>
              <a:rPr lang="fr-FR"/>
              <a:t>, </a:t>
            </a:r>
            <a:r>
              <a:rPr lang="fr-FR" i="1"/>
              <a:t>StartOfWeek</a:t>
            </a:r>
            <a:r>
              <a:rPr lang="fr-FR"/>
              <a:t>, …</a:t>
            </a:r>
          </a:p>
          <a:p>
            <a:pPr marL="285750" indent="-285750">
              <a:buFont typeface="Arial" panose="020B0604020202020204" pitchFamily="34" charset="0"/>
              <a:buChar char="•"/>
            </a:pPr>
            <a:endParaRPr lang="fr-FR"/>
          </a:p>
          <a:p>
            <a:r>
              <a:rPr lang="fr-FR" sz="2000" b="1"/>
              <a:t>A VENIR</a:t>
            </a:r>
          </a:p>
          <a:p>
            <a:pPr marL="285750" indent="-285750">
              <a:buFont typeface="Arial" panose="020B0604020202020204" pitchFamily="34" charset="0"/>
              <a:buChar char="•"/>
            </a:pPr>
            <a:r>
              <a:rPr lang="fr-FR"/>
              <a:t>Styles propres à chaque contrôles (pour commencer : taille police, palette de couleurs)</a:t>
            </a:r>
          </a:p>
          <a:p>
            <a:pPr marL="285750" indent="-285750">
              <a:buFont typeface="Arial" panose="020B0604020202020204" pitchFamily="34" charset="0"/>
              <a:buChar char="•"/>
            </a:pPr>
            <a:r>
              <a:rPr lang="fr-FR"/>
              <a:t>Prochains nouveaux contrôles : </a:t>
            </a:r>
            <a:r>
              <a:rPr lang="fr-FR" i="1"/>
              <a:t>Entête</a:t>
            </a:r>
            <a:r>
              <a:rPr lang="fr-FR"/>
              <a:t>, </a:t>
            </a:r>
            <a:r>
              <a:rPr lang="fr-FR" i="1"/>
              <a:t>Formulaire</a:t>
            </a:r>
          </a:p>
        </p:txBody>
      </p:sp>
      <p:sp>
        <p:nvSpPr>
          <p:cNvPr id="7" name="ZoneTexte 6">
            <a:extLst>
              <a:ext uri="{FF2B5EF4-FFF2-40B4-BE49-F238E27FC236}">
                <a16:creationId xmlns:a16="http://schemas.microsoft.com/office/drawing/2014/main" id="{0F750CFB-8FAD-5D48-F50C-7D9AC7DBDBE3}"/>
              </a:ext>
            </a:extLst>
          </p:cNvPr>
          <p:cNvSpPr txBox="1"/>
          <p:nvPr/>
        </p:nvSpPr>
        <p:spPr>
          <a:xfrm>
            <a:off x="2671714" y="6239730"/>
            <a:ext cx="6848572" cy="523220"/>
          </a:xfrm>
          <a:prstGeom prst="rect">
            <a:avLst/>
          </a:prstGeom>
          <a:noFill/>
        </p:spPr>
        <p:txBody>
          <a:bodyPr wrap="square">
            <a:spAutoFit/>
          </a:bodyPr>
          <a:lstStyle/>
          <a:p>
            <a:r>
              <a:rPr lang="fr-FR" sz="1400">
                <a:hlinkClick r:id="rId2"/>
              </a:rPr>
              <a:t>https://powerapps.microsoft.com/en-us/blog/august-2023-updates-for-modernization-and-theming-in-power-apps/</a:t>
            </a:r>
            <a:r>
              <a:rPr lang="fr-FR" sz="1400"/>
              <a:t> </a:t>
            </a:r>
          </a:p>
        </p:txBody>
      </p:sp>
      <p:pic>
        <p:nvPicPr>
          <p:cNvPr id="2050" name="Picture 2">
            <a:extLst>
              <a:ext uri="{FF2B5EF4-FFF2-40B4-BE49-F238E27FC236}">
                <a16:creationId xmlns:a16="http://schemas.microsoft.com/office/drawing/2014/main" id="{C0DC2982-1F9D-52C5-FEA3-10E86398F1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23221" y="391389"/>
            <a:ext cx="2030314" cy="571611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8" name="Graphique 7">
            <a:extLst>
              <a:ext uri="{FF2B5EF4-FFF2-40B4-BE49-F238E27FC236}">
                <a16:creationId xmlns:a16="http://schemas.microsoft.com/office/drawing/2014/main" id="{3C624E77-4813-65EF-DC76-E8598713F78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3693" y="241787"/>
            <a:ext cx="630544" cy="630544"/>
          </a:xfrm>
          <a:prstGeom prst="rect">
            <a:avLst/>
          </a:prstGeom>
        </p:spPr>
      </p:pic>
    </p:spTree>
    <p:extLst>
      <p:ext uri="{BB962C8B-B14F-4D97-AF65-F5344CB8AC3E}">
        <p14:creationId xmlns:p14="http://schemas.microsoft.com/office/powerpoint/2010/main" val="9649895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98D8B3-C29C-C6DB-3498-2CF91B889351}"/>
              </a:ext>
            </a:extLst>
          </p:cNvPr>
          <p:cNvSpPr>
            <a:spLocks noGrp="1"/>
          </p:cNvSpPr>
          <p:nvPr>
            <p:ph type="title"/>
          </p:nvPr>
        </p:nvSpPr>
        <p:spPr/>
        <p:txBody>
          <a:bodyPr/>
          <a:lstStyle/>
          <a:p>
            <a:r>
              <a:rPr lang="fr-FR"/>
              <a:t>Nouveauté</a:t>
            </a:r>
          </a:p>
        </p:txBody>
      </p:sp>
      <p:sp>
        <p:nvSpPr>
          <p:cNvPr id="3" name="Espace réservé du contenu 2">
            <a:extLst>
              <a:ext uri="{FF2B5EF4-FFF2-40B4-BE49-F238E27FC236}">
                <a16:creationId xmlns:a16="http://schemas.microsoft.com/office/drawing/2014/main" id="{3E438405-006B-C421-1BC0-7570E4296729}"/>
              </a:ext>
            </a:extLst>
          </p:cNvPr>
          <p:cNvSpPr>
            <a:spLocks noGrp="1"/>
          </p:cNvSpPr>
          <p:nvPr>
            <p:ph idx="1"/>
          </p:nvPr>
        </p:nvSpPr>
        <p:spPr/>
        <p:txBody>
          <a:bodyPr/>
          <a:lstStyle/>
          <a:p>
            <a:r>
              <a:rPr lang="fr-FR"/>
              <a:t>Mode déconnecté en natif dans Power Apps Canvas</a:t>
            </a:r>
          </a:p>
        </p:txBody>
      </p:sp>
      <p:sp>
        <p:nvSpPr>
          <p:cNvPr id="4" name="Espace réservé du numéro de diapositive 3">
            <a:extLst>
              <a:ext uri="{FF2B5EF4-FFF2-40B4-BE49-F238E27FC236}">
                <a16:creationId xmlns:a16="http://schemas.microsoft.com/office/drawing/2014/main" id="{6A4DB6AD-ECFF-2D1A-7739-3398EB8B6D38}"/>
              </a:ext>
            </a:extLst>
          </p:cNvPr>
          <p:cNvSpPr>
            <a:spLocks noGrp="1"/>
          </p:cNvSpPr>
          <p:nvPr>
            <p:ph type="sldNum" sz="quarter" idx="12"/>
          </p:nvPr>
        </p:nvSpPr>
        <p:spPr/>
        <p:txBody>
          <a:bodyPr/>
          <a:lstStyle/>
          <a:p>
            <a:fld id="{F2D2C361-7486-4AB1-8DE5-A0E4E1B2CF91}" type="slidenum">
              <a:rPr lang="fr-FR" smtClean="0"/>
              <a:t>33</a:t>
            </a:fld>
            <a:endParaRPr lang="fr-FR"/>
          </a:p>
        </p:txBody>
      </p:sp>
      <p:sp>
        <p:nvSpPr>
          <p:cNvPr id="5" name="ZoneTexte 4">
            <a:extLst>
              <a:ext uri="{FF2B5EF4-FFF2-40B4-BE49-F238E27FC236}">
                <a16:creationId xmlns:a16="http://schemas.microsoft.com/office/drawing/2014/main" id="{BFC2A0D1-406B-02F1-34E7-4E9138376AF3}"/>
              </a:ext>
            </a:extLst>
          </p:cNvPr>
          <p:cNvSpPr txBox="1"/>
          <p:nvPr/>
        </p:nvSpPr>
        <p:spPr>
          <a:xfrm>
            <a:off x="4986779" y="2256303"/>
            <a:ext cx="6651132" cy="3693319"/>
          </a:xfrm>
          <a:prstGeom prst="rect">
            <a:avLst/>
          </a:prstGeom>
          <a:noFill/>
        </p:spPr>
        <p:txBody>
          <a:bodyPr wrap="square" rtlCol="0">
            <a:spAutoFit/>
          </a:bodyPr>
          <a:lstStyle/>
          <a:p>
            <a:pPr marL="285750" indent="-285750">
              <a:buFont typeface="Arial" panose="020B0604020202020204" pitchFamily="34" charset="0"/>
              <a:buChar char="•"/>
            </a:pPr>
            <a:r>
              <a:rPr lang="fr-FR"/>
              <a:t>Activé par défaut</a:t>
            </a:r>
            <a:endParaRPr lang="fr-FR" i="1"/>
          </a:p>
          <a:p>
            <a:pPr marL="285750" indent="-285750">
              <a:buFont typeface="Arial" panose="020B0604020202020204" pitchFamily="34" charset="0"/>
              <a:buChar char="•"/>
            </a:pPr>
            <a:endParaRPr lang="fr-FR" i="1"/>
          </a:p>
          <a:p>
            <a:pPr marL="285750" indent="-285750">
              <a:buFont typeface="Arial" panose="020B0604020202020204" pitchFamily="34" charset="0"/>
              <a:buChar char="•"/>
            </a:pPr>
            <a:endParaRPr lang="fr-FR" i="1"/>
          </a:p>
          <a:p>
            <a:pPr marL="285750" indent="-285750">
              <a:buFont typeface="Arial" panose="020B0604020202020204" pitchFamily="34" charset="0"/>
              <a:buChar char="•"/>
            </a:pPr>
            <a:endParaRPr lang="fr-FR" i="1"/>
          </a:p>
          <a:p>
            <a:pPr marL="285750" indent="-285750">
              <a:buFont typeface="Arial" panose="020B0604020202020204" pitchFamily="34" charset="0"/>
              <a:buChar char="•"/>
            </a:pPr>
            <a:endParaRPr lang="fr-FR" i="1"/>
          </a:p>
          <a:p>
            <a:pPr marL="285750" indent="-285750">
              <a:buFont typeface="Arial" panose="020B0604020202020204" pitchFamily="34" charset="0"/>
              <a:buChar char="•"/>
            </a:pPr>
            <a:r>
              <a:rPr lang="fr-FR"/>
              <a:t>Utilise un profil </a:t>
            </a:r>
            <a:r>
              <a:rPr lang="fr-FR" i="1"/>
              <a:t>offline</a:t>
            </a:r>
            <a:r>
              <a:rPr lang="fr-FR"/>
              <a:t> (qui peut être customisé pour des raisons de performances) pour pré-charger les données</a:t>
            </a:r>
          </a:p>
          <a:p>
            <a:pPr marL="285750" indent="-285750">
              <a:buFont typeface="Arial" panose="020B0604020202020204" pitchFamily="34" charset="0"/>
              <a:buChar char="•"/>
            </a:pPr>
            <a:r>
              <a:rPr lang="fr-FR"/>
              <a:t>Une fois les données chargées, votre application peut fonctionner en mode déconnecté : elle travaille TOUJOURS localement sur les données puis synchronise le tout régulièrement lorsque vous êtes connecté</a:t>
            </a:r>
          </a:p>
          <a:p>
            <a:pPr marL="285750" indent="-285750">
              <a:buFont typeface="Arial" panose="020B0604020202020204" pitchFamily="34" charset="0"/>
              <a:buChar char="•"/>
            </a:pPr>
            <a:r>
              <a:rPr lang="fr-FR"/>
              <a:t>Limites : uniquement Dataverse, ne supporte pas les fichiers et les images (pour l'instant)</a:t>
            </a:r>
          </a:p>
        </p:txBody>
      </p:sp>
      <p:sp>
        <p:nvSpPr>
          <p:cNvPr id="7" name="ZoneTexte 6">
            <a:extLst>
              <a:ext uri="{FF2B5EF4-FFF2-40B4-BE49-F238E27FC236}">
                <a16:creationId xmlns:a16="http://schemas.microsoft.com/office/drawing/2014/main" id="{0F750CFB-8FAD-5D48-F50C-7D9AC7DBDBE3}"/>
              </a:ext>
            </a:extLst>
          </p:cNvPr>
          <p:cNvSpPr txBox="1"/>
          <p:nvPr/>
        </p:nvSpPr>
        <p:spPr>
          <a:xfrm>
            <a:off x="2671714" y="6239730"/>
            <a:ext cx="6848572" cy="523220"/>
          </a:xfrm>
          <a:prstGeom prst="rect">
            <a:avLst/>
          </a:prstGeom>
          <a:noFill/>
        </p:spPr>
        <p:txBody>
          <a:bodyPr wrap="square">
            <a:spAutoFit/>
          </a:bodyPr>
          <a:lstStyle/>
          <a:p>
            <a:r>
              <a:rPr lang="fr-FR" sz="1400">
                <a:hlinkClick r:id="rId2"/>
              </a:rPr>
              <a:t>https://powerapps.microsoft.com/en-us/blog/canvas-built-in-offline-is-now-just-one-click-away/</a:t>
            </a:r>
            <a:r>
              <a:rPr lang="fr-FR" sz="1400"/>
              <a:t> </a:t>
            </a:r>
          </a:p>
        </p:txBody>
      </p:sp>
      <p:pic>
        <p:nvPicPr>
          <p:cNvPr id="2050" name="Picture 2">
            <a:extLst>
              <a:ext uri="{FF2B5EF4-FFF2-40B4-BE49-F238E27FC236}">
                <a16:creationId xmlns:a16="http://schemas.microsoft.com/office/drawing/2014/main" id="{C0DC2982-1F9D-52C5-FEA3-10E86398F1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915790" y="2169813"/>
            <a:ext cx="3797612" cy="376052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8" name="Graphique 7">
            <a:extLst>
              <a:ext uri="{FF2B5EF4-FFF2-40B4-BE49-F238E27FC236}">
                <a16:creationId xmlns:a16="http://schemas.microsoft.com/office/drawing/2014/main" id="{3C624E77-4813-65EF-DC76-E8598713F78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3693" y="241787"/>
            <a:ext cx="630544" cy="630544"/>
          </a:xfrm>
          <a:prstGeom prst="rect">
            <a:avLst/>
          </a:prstGeom>
        </p:spPr>
      </p:pic>
      <p:sp>
        <p:nvSpPr>
          <p:cNvPr id="6" name="Rectangle 5">
            <a:extLst>
              <a:ext uri="{FF2B5EF4-FFF2-40B4-BE49-F238E27FC236}">
                <a16:creationId xmlns:a16="http://schemas.microsoft.com/office/drawing/2014/main" id="{6B748859-C17D-0868-5AF3-FAA7EE64BDB1}"/>
              </a:ext>
            </a:extLst>
          </p:cNvPr>
          <p:cNvSpPr/>
          <p:nvPr/>
        </p:nvSpPr>
        <p:spPr>
          <a:xfrm rot="20380887">
            <a:off x="6965694" y="514275"/>
            <a:ext cx="3066865" cy="584775"/>
          </a:xfrm>
          <a:prstGeom prst="rect">
            <a:avLst/>
          </a:prstGeom>
          <a:noFill/>
        </p:spPr>
        <p:txBody>
          <a:bodyPr wrap="none" lIns="91440" tIns="45720" rIns="91440" bIns="45720">
            <a:spAutoFit/>
          </a:bodyPr>
          <a:lstStyle/>
          <a:p>
            <a:pPr algn="ctr"/>
            <a:r>
              <a:rPr lang="fr-FR" sz="3200" b="1" cap="none" spc="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PUBLIC PREVIEW</a:t>
            </a:r>
          </a:p>
        </p:txBody>
      </p:sp>
      <p:pic>
        <p:nvPicPr>
          <p:cNvPr id="9" name="Graphique 8">
            <a:extLst>
              <a:ext uri="{FF2B5EF4-FFF2-40B4-BE49-F238E27FC236}">
                <a16:creationId xmlns:a16="http://schemas.microsoft.com/office/drawing/2014/main" id="{31CEEB91-6C6D-FC51-47C8-72053914ED5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70922" y="241787"/>
            <a:ext cx="630544" cy="630544"/>
          </a:xfrm>
          <a:prstGeom prst="rect">
            <a:avLst/>
          </a:prstGeom>
        </p:spPr>
      </p:pic>
      <p:pic>
        <p:nvPicPr>
          <p:cNvPr id="11" name="Image 10">
            <a:extLst>
              <a:ext uri="{FF2B5EF4-FFF2-40B4-BE49-F238E27FC236}">
                <a16:creationId xmlns:a16="http://schemas.microsoft.com/office/drawing/2014/main" id="{07B8D460-4775-160C-1919-7C8262302AE5}"/>
              </a:ext>
            </a:extLst>
          </p:cNvPr>
          <p:cNvPicPr>
            <a:picLocks noChangeAspect="1"/>
          </p:cNvPicPr>
          <p:nvPr/>
        </p:nvPicPr>
        <p:blipFill>
          <a:blip r:embed="rId8"/>
          <a:stretch>
            <a:fillRect/>
          </a:stretch>
        </p:blipFill>
        <p:spPr>
          <a:xfrm>
            <a:off x="7561460" y="2169813"/>
            <a:ext cx="3714750" cy="12668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462884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98D8B3-C29C-C6DB-3498-2CF91B889351}"/>
              </a:ext>
            </a:extLst>
          </p:cNvPr>
          <p:cNvSpPr>
            <a:spLocks noGrp="1"/>
          </p:cNvSpPr>
          <p:nvPr>
            <p:ph type="title"/>
          </p:nvPr>
        </p:nvSpPr>
        <p:spPr/>
        <p:txBody>
          <a:bodyPr/>
          <a:lstStyle/>
          <a:p>
            <a:r>
              <a:rPr lang="fr-FR"/>
              <a:t>Nouveauté</a:t>
            </a:r>
          </a:p>
        </p:txBody>
      </p:sp>
      <p:sp>
        <p:nvSpPr>
          <p:cNvPr id="3" name="Espace réservé du contenu 2">
            <a:extLst>
              <a:ext uri="{FF2B5EF4-FFF2-40B4-BE49-F238E27FC236}">
                <a16:creationId xmlns:a16="http://schemas.microsoft.com/office/drawing/2014/main" id="{3E438405-006B-C421-1BC0-7570E4296729}"/>
              </a:ext>
            </a:extLst>
          </p:cNvPr>
          <p:cNvSpPr>
            <a:spLocks noGrp="1"/>
          </p:cNvSpPr>
          <p:nvPr>
            <p:ph idx="1"/>
          </p:nvPr>
        </p:nvSpPr>
        <p:spPr/>
        <p:txBody>
          <a:bodyPr/>
          <a:lstStyle/>
          <a:p>
            <a:r>
              <a:rPr lang="fr-FR"/>
              <a:t>Affectation automatique des licences Power Apps</a:t>
            </a:r>
          </a:p>
        </p:txBody>
      </p:sp>
      <p:sp>
        <p:nvSpPr>
          <p:cNvPr id="4" name="Espace réservé du numéro de diapositive 3">
            <a:extLst>
              <a:ext uri="{FF2B5EF4-FFF2-40B4-BE49-F238E27FC236}">
                <a16:creationId xmlns:a16="http://schemas.microsoft.com/office/drawing/2014/main" id="{6A4DB6AD-ECFF-2D1A-7739-3398EB8B6D38}"/>
              </a:ext>
            </a:extLst>
          </p:cNvPr>
          <p:cNvSpPr>
            <a:spLocks noGrp="1"/>
          </p:cNvSpPr>
          <p:nvPr>
            <p:ph type="sldNum" sz="quarter" idx="12"/>
          </p:nvPr>
        </p:nvSpPr>
        <p:spPr/>
        <p:txBody>
          <a:bodyPr/>
          <a:lstStyle/>
          <a:p>
            <a:fld id="{F2D2C361-7486-4AB1-8DE5-A0E4E1B2CF91}" type="slidenum">
              <a:rPr lang="fr-FR" smtClean="0"/>
              <a:t>34</a:t>
            </a:fld>
            <a:endParaRPr lang="fr-FR"/>
          </a:p>
        </p:txBody>
      </p:sp>
      <p:sp>
        <p:nvSpPr>
          <p:cNvPr id="5" name="ZoneTexte 4">
            <a:extLst>
              <a:ext uri="{FF2B5EF4-FFF2-40B4-BE49-F238E27FC236}">
                <a16:creationId xmlns:a16="http://schemas.microsoft.com/office/drawing/2014/main" id="{BFC2A0D1-406B-02F1-34E7-4E9138376AF3}"/>
              </a:ext>
            </a:extLst>
          </p:cNvPr>
          <p:cNvSpPr txBox="1"/>
          <p:nvPr/>
        </p:nvSpPr>
        <p:spPr>
          <a:xfrm>
            <a:off x="4986779" y="2256303"/>
            <a:ext cx="6651132" cy="3139321"/>
          </a:xfrm>
          <a:prstGeom prst="rect">
            <a:avLst/>
          </a:prstGeom>
          <a:noFill/>
        </p:spPr>
        <p:txBody>
          <a:bodyPr wrap="square" rtlCol="0">
            <a:spAutoFit/>
          </a:bodyPr>
          <a:lstStyle/>
          <a:p>
            <a:pPr marL="285750" indent="-285750">
              <a:buFont typeface="Arial" panose="020B0604020202020204" pitchFamily="34" charset="0"/>
              <a:buChar char="•"/>
            </a:pPr>
            <a:r>
              <a:rPr lang="fr-FR"/>
              <a:t>Simplification de la gestion des licences en permettant aux administrateurs de définir des règles d'affectation automatique de licences</a:t>
            </a:r>
          </a:p>
          <a:p>
            <a:pPr marL="285750" indent="-285750">
              <a:buFont typeface="Arial" panose="020B0604020202020204" pitchFamily="34" charset="0"/>
              <a:buChar char="•"/>
            </a:pPr>
            <a:r>
              <a:rPr lang="fr-FR"/>
              <a:t>Un utilisateur qui accède sans licence à une application premium se voit attribué automatiquement une licence </a:t>
            </a:r>
            <a:r>
              <a:rPr lang="fr-FR" b="1"/>
              <a:t>per-app</a:t>
            </a:r>
          </a:p>
          <a:p>
            <a:pPr marL="285750" indent="-285750">
              <a:buFont typeface="Arial" panose="020B0604020202020204" pitchFamily="34" charset="0"/>
              <a:buChar char="•"/>
            </a:pPr>
            <a:r>
              <a:rPr lang="fr-FR"/>
              <a:t>Un utilisateur qui accède à un environnement managé sans licence se voit attribué automatiquement une licence </a:t>
            </a:r>
            <a:r>
              <a:rPr lang="fr-FR" b="1"/>
              <a:t>per-user</a:t>
            </a:r>
          </a:p>
          <a:p>
            <a:pPr marL="285750" indent="-285750">
              <a:buFont typeface="Arial" panose="020B0604020202020204" pitchFamily="34" charset="0"/>
              <a:buChar char="•"/>
            </a:pPr>
            <a:r>
              <a:rPr lang="fr-FR"/>
              <a:t>Visualisation de la consommation des licences dans le centre d'administration Power Platform pour </a:t>
            </a:r>
            <a:r>
              <a:rPr lang="fr-FR" b="1"/>
              <a:t>Power Automate</a:t>
            </a:r>
          </a:p>
          <a:p>
            <a:pPr marL="285750" indent="-285750">
              <a:buFont typeface="Arial" panose="020B0604020202020204" pitchFamily="34" charset="0"/>
              <a:buChar char="•"/>
            </a:pPr>
            <a:r>
              <a:rPr lang="fr-FR"/>
              <a:t>Possibilité de s'inscrire à une Private Preview de la visualisation de la consommation des licences Power Apps </a:t>
            </a:r>
            <a:r>
              <a:rPr lang="fr-FR" b="1"/>
              <a:t>au niveau du tenant</a:t>
            </a:r>
          </a:p>
        </p:txBody>
      </p:sp>
      <p:sp>
        <p:nvSpPr>
          <p:cNvPr id="7" name="ZoneTexte 6">
            <a:extLst>
              <a:ext uri="{FF2B5EF4-FFF2-40B4-BE49-F238E27FC236}">
                <a16:creationId xmlns:a16="http://schemas.microsoft.com/office/drawing/2014/main" id="{0F750CFB-8FAD-5D48-F50C-7D9AC7DBDBE3}"/>
              </a:ext>
            </a:extLst>
          </p:cNvPr>
          <p:cNvSpPr txBox="1"/>
          <p:nvPr/>
        </p:nvSpPr>
        <p:spPr>
          <a:xfrm>
            <a:off x="2671714" y="6239730"/>
            <a:ext cx="6848572" cy="523220"/>
          </a:xfrm>
          <a:prstGeom prst="rect">
            <a:avLst/>
          </a:prstGeom>
          <a:noFill/>
        </p:spPr>
        <p:txBody>
          <a:bodyPr wrap="square">
            <a:spAutoFit/>
          </a:bodyPr>
          <a:lstStyle/>
          <a:p>
            <a:r>
              <a:rPr lang="fr-FR" sz="1400">
                <a:hlinkClick r:id="rId2"/>
              </a:rPr>
              <a:t>https://powerapps.microsoft.com/en-us/blog/simplifying-license-management-with-auto-claim-for-power-apps-and-licensing-insights-for-power-automate/</a:t>
            </a:r>
            <a:r>
              <a:rPr lang="fr-FR" sz="1400"/>
              <a:t> </a:t>
            </a:r>
          </a:p>
        </p:txBody>
      </p:sp>
      <p:pic>
        <p:nvPicPr>
          <p:cNvPr id="2050" name="Picture 2">
            <a:extLst>
              <a:ext uri="{FF2B5EF4-FFF2-40B4-BE49-F238E27FC236}">
                <a16:creationId xmlns:a16="http://schemas.microsoft.com/office/drawing/2014/main" id="{C0DC2982-1F9D-52C5-FEA3-10E86398F1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93834" y="2592700"/>
            <a:ext cx="4230692" cy="246652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8" name="Graphique 7">
            <a:extLst>
              <a:ext uri="{FF2B5EF4-FFF2-40B4-BE49-F238E27FC236}">
                <a16:creationId xmlns:a16="http://schemas.microsoft.com/office/drawing/2014/main" id="{3C624E77-4813-65EF-DC76-E8598713F78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3693" y="241787"/>
            <a:ext cx="630544" cy="630544"/>
          </a:xfrm>
          <a:prstGeom prst="rect">
            <a:avLst/>
          </a:prstGeom>
        </p:spPr>
      </p:pic>
      <p:pic>
        <p:nvPicPr>
          <p:cNvPr id="10" name="Graphique 9">
            <a:extLst>
              <a:ext uri="{FF2B5EF4-FFF2-40B4-BE49-F238E27FC236}">
                <a16:creationId xmlns:a16="http://schemas.microsoft.com/office/drawing/2014/main" id="{07FDACD6-CBAE-FD6A-FF58-D217DF2D07E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331086" y="241787"/>
            <a:ext cx="630544" cy="630544"/>
          </a:xfrm>
          <a:prstGeom prst="rect">
            <a:avLst/>
          </a:prstGeom>
        </p:spPr>
      </p:pic>
    </p:spTree>
    <p:extLst>
      <p:ext uri="{BB962C8B-B14F-4D97-AF65-F5344CB8AC3E}">
        <p14:creationId xmlns:p14="http://schemas.microsoft.com/office/powerpoint/2010/main" val="1233372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98D8B3-C29C-C6DB-3498-2CF91B889351}"/>
              </a:ext>
            </a:extLst>
          </p:cNvPr>
          <p:cNvSpPr>
            <a:spLocks noGrp="1"/>
          </p:cNvSpPr>
          <p:nvPr>
            <p:ph type="title"/>
          </p:nvPr>
        </p:nvSpPr>
        <p:spPr/>
        <p:txBody>
          <a:bodyPr/>
          <a:lstStyle/>
          <a:p>
            <a:r>
              <a:rPr lang="fr-FR"/>
              <a:t>Nouveauté</a:t>
            </a:r>
          </a:p>
        </p:txBody>
      </p:sp>
      <p:sp>
        <p:nvSpPr>
          <p:cNvPr id="3" name="Espace réservé du contenu 2">
            <a:extLst>
              <a:ext uri="{FF2B5EF4-FFF2-40B4-BE49-F238E27FC236}">
                <a16:creationId xmlns:a16="http://schemas.microsoft.com/office/drawing/2014/main" id="{3E438405-006B-C421-1BC0-7570E4296729}"/>
              </a:ext>
            </a:extLst>
          </p:cNvPr>
          <p:cNvSpPr>
            <a:spLocks noGrp="1"/>
          </p:cNvSpPr>
          <p:nvPr>
            <p:ph idx="1"/>
          </p:nvPr>
        </p:nvSpPr>
        <p:spPr/>
        <p:txBody>
          <a:bodyPr/>
          <a:lstStyle/>
          <a:p>
            <a:r>
              <a:rPr lang="fr-FR"/>
              <a:t>Redirection automatique des nouveaux makers vers env. dév.</a:t>
            </a:r>
          </a:p>
        </p:txBody>
      </p:sp>
      <p:sp>
        <p:nvSpPr>
          <p:cNvPr id="4" name="Espace réservé du numéro de diapositive 3">
            <a:extLst>
              <a:ext uri="{FF2B5EF4-FFF2-40B4-BE49-F238E27FC236}">
                <a16:creationId xmlns:a16="http://schemas.microsoft.com/office/drawing/2014/main" id="{6A4DB6AD-ECFF-2D1A-7739-3398EB8B6D38}"/>
              </a:ext>
            </a:extLst>
          </p:cNvPr>
          <p:cNvSpPr>
            <a:spLocks noGrp="1"/>
          </p:cNvSpPr>
          <p:nvPr>
            <p:ph type="sldNum" sz="quarter" idx="12"/>
          </p:nvPr>
        </p:nvSpPr>
        <p:spPr/>
        <p:txBody>
          <a:bodyPr/>
          <a:lstStyle/>
          <a:p>
            <a:fld id="{F2D2C361-7486-4AB1-8DE5-A0E4E1B2CF91}" type="slidenum">
              <a:rPr lang="fr-FR" smtClean="0"/>
              <a:t>35</a:t>
            </a:fld>
            <a:endParaRPr lang="fr-FR"/>
          </a:p>
        </p:txBody>
      </p:sp>
      <p:sp>
        <p:nvSpPr>
          <p:cNvPr id="5" name="ZoneTexte 4">
            <a:extLst>
              <a:ext uri="{FF2B5EF4-FFF2-40B4-BE49-F238E27FC236}">
                <a16:creationId xmlns:a16="http://schemas.microsoft.com/office/drawing/2014/main" id="{BFC2A0D1-406B-02F1-34E7-4E9138376AF3}"/>
              </a:ext>
            </a:extLst>
          </p:cNvPr>
          <p:cNvSpPr txBox="1"/>
          <p:nvPr/>
        </p:nvSpPr>
        <p:spPr>
          <a:xfrm>
            <a:off x="4986779" y="2256303"/>
            <a:ext cx="6651132" cy="3693319"/>
          </a:xfrm>
          <a:prstGeom prst="rect">
            <a:avLst/>
          </a:prstGeom>
          <a:noFill/>
        </p:spPr>
        <p:txBody>
          <a:bodyPr wrap="square" rtlCol="0">
            <a:spAutoFit/>
          </a:bodyPr>
          <a:lstStyle/>
          <a:p>
            <a:pPr marL="285750" indent="-285750">
              <a:buFont typeface="Arial" panose="020B0604020202020204" pitchFamily="34" charset="0"/>
              <a:buChar char="•"/>
            </a:pPr>
            <a:r>
              <a:rPr lang="fr-FR" i="1"/>
              <a:t>Default Environment Routing</a:t>
            </a:r>
            <a:r>
              <a:rPr lang="fr-FR"/>
              <a:t> : une fonctionnalité qui permet aux admins Power Platform de rediriger automatiquement les nouveaux makers vers leur propre environnement développeur</a:t>
            </a:r>
          </a:p>
          <a:p>
            <a:pPr marL="285750" indent="-285750">
              <a:buFont typeface="Arial" panose="020B0604020202020204" pitchFamily="34" charset="0"/>
              <a:buChar char="•"/>
            </a:pPr>
            <a:r>
              <a:rPr lang="fr-FR"/>
              <a:t>Ils peuvent alors créer leurs applications sans polluer l'environnement pas défaut puis les délivrer sur des environnements cibles à l'aides des pipelines Power Platform</a:t>
            </a:r>
          </a:p>
          <a:p>
            <a:pPr marL="285750" indent="-285750">
              <a:buFont typeface="Arial" panose="020B0604020202020204" pitchFamily="34" charset="0"/>
              <a:buChar char="•"/>
            </a:pPr>
            <a:endParaRPr lang="fr-FR"/>
          </a:p>
          <a:p>
            <a:pPr marL="285750" indent="-285750">
              <a:buFont typeface="Arial" panose="020B0604020202020204" pitchFamily="34" charset="0"/>
              <a:buChar char="•"/>
            </a:pPr>
            <a:r>
              <a:rPr lang="fr-FR" i="1"/>
              <a:t>Default Environment Routing</a:t>
            </a:r>
            <a:r>
              <a:rPr lang="fr-FR"/>
              <a:t> est une nouvelle fonctionnalité des environnements managés car le nouvel environnement développeur créé est un environnement managé -&gt; le développeur n'a pas besoin d'une licence premium mais tout autre utilisateur qui exécute ou utilise les ressources de son environnement devra posséder une licence premium</a:t>
            </a:r>
          </a:p>
        </p:txBody>
      </p:sp>
      <p:sp>
        <p:nvSpPr>
          <p:cNvPr id="7" name="ZoneTexte 6">
            <a:extLst>
              <a:ext uri="{FF2B5EF4-FFF2-40B4-BE49-F238E27FC236}">
                <a16:creationId xmlns:a16="http://schemas.microsoft.com/office/drawing/2014/main" id="{0F750CFB-8FAD-5D48-F50C-7D9AC7DBDBE3}"/>
              </a:ext>
            </a:extLst>
          </p:cNvPr>
          <p:cNvSpPr txBox="1"/>
          <p:nvPr/>
        </p:nvSpPr>
        <p:spPr>
          <a:xfrm>
            <a:off x="2671714" y="6239730"/>
            <a:ext cx="6848572" cy="307777"/>
          </a:xfrm>
          <a:prstGeom prst="rect">
            <a:avLst/>
          </a:prstGeom>
          <a:noFill/>
        </p:spPr>
        <p:txBody>
          <a:bodyPr wrap="square">
            <a:spAutoFit/>
          </a:bodyPr>
          <a:lstStyle/>
          <a:p>
            <a:r>
              <a:rPr lang="fr-FR" sz="1400">
                <a:hlinkClick r:id="rId2"/>
              </a:rPr>
              <a:t>https://powerapps.microsoft.com/en-us/blog/default-environment-routing-public-preview/</a:t>
            </a:r>
            <a:r>
              <a:rPr lang="fr-FR" sz="1400"/>
              <a:t> </a:t>
            </a:r>
          </a:p>
        </p:txBody>
      </p:sp>
      <p:pic>
        <p:nvPicPr>
          <p:cNvPr id="2050" name="Picture 2">
            <a:extLst>
              <a:ext uri="{FF2B5EF4-FFF2-40B4-BE49-F238E27FC236}">
                <a16:creationId xmlns:a16="http://schemas.microsoft.com/office/drawing/2014/main" id="{C0DC2982-1F9D-52C5-FEA3-10E86398F1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007665" y="2592700"/>
            <a:ext cx="3003030" cy="246652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8" name="Graphique 7">
            <a:extLst>
              <a:ext uri="{FF2B5EF4-FFF2-40B4-BE49-F238E27FC236}">
                <a16:creationId xmlns:a16="http://schemas.microsoft.com/office/drawing/2014/main" id="{3C624E77-4813-65EF-DC76-E8598713F78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3693" y="241787"/>
            <a:ext cx="630544" cy="630544"/>
          </a:xfrm>
          <a:prstGeom prst="rect">
            <a:avLst/>
          </a:prstGeom>
        </p:spPr>
      </p:pic>
      <p:pic>
        <p:nvPicPr>
          <p:cNvPr id="10" name="Graphique 9">
            <a:extLst>
              <a:ext uri="{FF2B5EF4-FFF2-40B4-BE49-F238E27FC236}">
                <a16:creationId xmlns:a16="http://schemas.microsoft.com/office/drawing/2014/main" id="{07FDACD6-CBAE-FD6A-FF58-D217DF2D07E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331086" y="241787"/>
            <a:ext cx="630544" cy="630544"/>
          </a:xfrm>
          <a:prstGeom prst="rect">
            <a:avLst/>
          </a:prstGeom>
        </p:spPr>
      </p:pic>
    </p:spTree>
    <p:extLst>
      <p:ext uri="{BB962C8B-B14F-4D97-AF65-F5344CB8AC3E}">
        <p14:creationId xmlns:p14="http://schemas.microsoft.com/office/powerpoint/2010/main" val="30964855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3AA828FF-5EB5-443A-B23E-390D8DA1E1F6}"/>
              </a:ext>
            </a:extLst>
          </p:cNvPr>
          <p:cNvGrpSpPr/>
          <p:nvPr/>
        </p:nvGrpSpPr>
        <p:grpSpPr>
          <a:xfrm>
            <a:off x="-415147" y="5896739"/>
            <a:ext cx="1661317" cy="1922518"/>
            <a:chOff x="10918047" y="1223507"/>
            <a:chExt cx="1171492" cy="1355682"/>
          </a:xfrm>
          <a:solidFill>
            <a:srgbClr val="0B556A">
              <a:alpha val="30000"/>
            </a:srgbClr>
          </a:solidFill>
        </p:grpSpPr>
        <p:pic>
          <p:nvPicPr>
            <p:cNvPr id="4" name="Graphique 3">
              <a:extLst>
                <a:ext uri="{FF2B5EF4-FFF2-40B4-BE49-F238E27FC236}">
                  <a16:creationId xmlns:a16="http://schemas.microsoft.com/office/drawing/2014/main" id="{7B877CB9-F65C-480E-B05C-FCFC6550E7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95021" y="1662438"/>
              <a:ext cx="794518" cy="916751"/>
            </a:xfrm>
            <a:prstGeom prst="rect">
              <a:avLst/>
            </a:prstGeom>
          </p:spPr>
        </p:pic>
        <p:pic>
          <p:nvPicPr>
            <p:cNvPr id="5" name="Graphique 4">
              <a:extLst>
                <a:ext uri="{FF2B5EF4-FFF2-40B4-BE49-F238E27FC236}">
                  <a16:creationId xmlns:a16="http://schemas.microsoft.com/office/drawing/2014/main" id="{6279383C-FA56-49E8-A05E-97B7790238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72954" y="1282510"/>
              <a:ext cx="457440" cy="527815"/>
            </a:xfrm>
            <a:prstGeom prst="rect">
              <a:avLst/>
            </a:prstGeom>
          </p:spPr>
        </p:pic>
        <p:pic>
          <p:nvPicPr>
            <p:cNvPr id="6" name="Graphique 5">
              <a:extLst>
                <a:ext uri="{FF2B5EF4-FFF2-40B4-BE49-F238E27FC236}">
                  <a16:creationId xmlns:a16="http://schemas.microsoft.com/office/drawing/2014/main" id="{4FBA63D0-D016-4612-A632-5D1CA1D95C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54599" y="1496074"/>
              <a:ext cx="636709" cy="734664"/>
            </a:xfrm>
            <a:prstGeom prst="rect">
              <a:avLst/>
            </a:prstGeom>
          </p:spPr>
        </p:pic>
        <p:pic>
          <p:nvPicPr>
            <p:cNvPr id="7" name="Graphique 6">
              <a:extLst>
                <a:ext uri="{FF2B5EF4-FFF2-40B4-BE49-F238E27FC236}">
                  <a16:creationId xmlns:a16="http://schemas.microsoft.com/office/drawing/2014/main" id="{E84BF2EB-EA44-43E0-B009-C88BE538429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918047" y="1223507"/>
              <a:ext cx="429460" cy="495531"/>
            </a:xfrm>
            <a:prstGeom prst="rect">
              <a:avLst/>
            </a:prstGeom>
          </p:spPr>
        </p:pic>
      </p:grpSp>
      <p:grpSp>
        <p:nvGrpSpPr>
          <p:cNvPr id="12" name="Groupe 11">
            <a:extLst>
              <a:ext uri="{FF2B5EF4-FFF2-40B4-BE49-F238E27FC236}">
                <a16:creationId xmlns:a16="http://schemas.microsoft.com/office/drawing/2014/main" id="{DCACDE1F-C022-4342-BA5C-5CBAD0B79E60}"/>
              </a:ext>
            </a:extLst>
          </p:cNvPr>
          <p:cNvGrpSpPr/>
          <p:nvPr/>
        </p:nvGrpSpPr>
        <p:grpSpPr>
          <a:xfrm>
            <a:off x="11284916" y="5734623"/>
            <a:ext cx="2002439" cy="1988590"/>
            <a:chOff x="3067345" y="4799458"/>
            <a:chExt cx="2002439" cy="1988590"/>
          </a:xfrm>
        </p:grpSpPr>
        <p:pic>
          <p:nvPicPr>
            <p:cNvPr id="13" name="Graphique 12">
              <a:extLst>
                <a:ext uri="{FF2B5EF4-FFF2-40B4-BE49-F238E27FC236}">
                  <a16:creationId xmlns:a16="http://schemas.microsoft.com/office/drawing/2014/main" id="{687ACAC2-C877-49B0-AAE7-78C1A37EA44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067345" y="4869584"/>
              <a:ext cx="1199270" cy="1383774"/>
            </a:xfrm>
            <a:prstGeom prst="rect">
              <a:avLst/>
            </a:prstGeom>
          </p:spPr>
        </p:pic>
        <p:pic>
          <p:nvPicPr>
            <p:cNvPr id="14" name="Graphique 13">
              <a:extLst>
                <a:ext uri="{FF2B5EF4-FFF2-40B4-BE49-F238E27FC236}">
                  <a16:creationId xmlns:a16="http://schemas.microsoft.com/office/drawing/2014/main" id="{E355A342-FD90-4804-AD4E-E688711AF47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896627" y="5582227"/>
              <a:ext cx="1045045" cy="1205821"/>
            </a:xfrm>
            <a:prstGeom prst="rect">
              <a:avLst/>
            </a:prstGeom>
          </p:spPr>
        </p:pic>
        <p:pic>
          <p:nvPicPr>
            <p:cNvPr id="15" name="Graphique 14">
              <a:extLst>
                <a:ext uri="{FF2B5EF4-FFF2-40B4-BE49-F238E27FC236}">
                  <a16:creationId xmlns:a16="http://schemas.microsoft.com/office/drawing/2014/main" id="{A9F64B79-0EF6-476D-9764-2AA485C9F46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112163" y="4799458"/>
              <a:ext cx="957621" cy="1104947"/>
            </a:xfrm>
            <a:prstGeom prst="rect">
              <a:avLst/>
            </a:prstGeom>
          </p:spPr>
        </p:pic>
      </p:grpSp>
      <p:grpSp>
        <p:nvGrpSpPr>
          <p:cNvPr id="16" name="Groupe 15">
            <a:extLst>
              <a:ext uri="{FF2B5EF4-FFF2-40B4-BE49-F238E27FC236}">
                <a16:creationId xmlns:a16="http://schemas.microsoft.com/office/drawing/2014/main" id="{C8EAA6DF-91B9-48CC-8C0F-217747164A59}"/>
              </a:ext>
            </a:extLst>
          </p:cNvPr>
          <p:cNvGrpSpPr/>
          <p:nvPr/>
        </p:nvGrpSpPr>
        <p:grpSpPr>
          <a:xfrm>
            <a:off x="11157350" y="-955897"/>
            <a:ext cx="2587071" cy="1911793"/>
            <a:chOff x="7302905" y="888738"/>
            <a:chExt cx="2587071" cy="1911793"/>
          </a:xfrm>
        </p:grpSpPr>
        <p:pic>
          <p:nvPicPr>
            <p:cNvPr id="17" name="Graphique 16">
              <a:extLst>
                <a:ext uri="{FF2B5EF4-FFF2-40B4-BE49-F238E27FC236}">
                  <a16:creationId xmlns:a16="http://schemas.microsoft.com/office/drawing/2014/main" id="{A2EBFB47-7EDB-4077-A724-4750AF70CBB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302905" y="888738"/>
              <a:ext cx="1630021" cy="1880794"/>
            </a:xfrm>
            <a:prstGeom prst="rect">
              <a:avLst/>
            </a:prstGeom>
          </p:spPr>
        </p:pic>
        <p:pic>
          <p:nvPicPr>
            <p:cNvPr id="18" name="Graphique 17">
              <a:extLst>
                <a:ext uri="{FF2B5EF4-FFF2-40B4-BE49-F238E27FC236}">
                  <a16:creationId xmlns:a16="http://schemas.microsoft.com/office/drawing/2014/main" id="{0525E1D5-ADC5-4F50-910E-D9915D3D296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265629" y="1594710"/>
              <a:ext cx="1045045" cy="1205821"/>
            </a:xfrm>
            <a:prstGeom prst="rect">
              <a:avLst/>
            </a:prstGeom>
          </p:spPr>
        </p:pic>
        <p:pic>
          <p:nvPicPr>
            <p:cNvPr id="19" name="Graphique 18">
              <a:extLst>
                <a:ext uri="{FF2B5EF4-FFF2-40B4-BE49-F238E27FC236}">
                  <a16:creationId xmlns:a16="http://schemas.microsoft.com/office/drawing/2014/main" id="{810B15C1-8682-45B3-8C11-F7510D6FCDF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095458" y="1360934"/>
              <a:ext cx="794518" cy="916751"/>
            </a:xfrm>
            <a:prstGeom prst="rect">
              <a:avLst/>
            </a:prstGeom>
          </p:spPr>
        </p:pic>
      </p:grpSp>
      <p:grpSp>
        <p:nvGrpSpPr>
          <p:cNvPr id="20" name="Groupe 19">
            <a:extLst>
              <a:ext uri="{FF2B5EF4-FFF2-40B4-BE49-F238E27FC236}">
                <a16:creationId xmlns:a16="http://schemas.microsoft.com/office/drawing/2014/main" id="{F318469F-192A-4C92-BC79-F19B0F038D15}"/>
              </a:ext>
            </a:extLst>
          </p:cNvPr>
          <p:cNvGrpSpPr/>
          <p:nvPr/>
        </p:nvGrpSpPr>
        <p:grpSpPr>
          <a:xfrm>
            <a:off x="-1554957" y="-723849"/>
            <a:ext cx="2340716" cy="1719715"/>
            <a:chOff x="62249" y="880925"/>
            <a:chExt cx="2340716" cy="1719715"/>
          </a:xfrm>
        </p:grpSpPr>
        <p:pic>
          <p:nvPicPr>
            <p:cNvPr id="21" name="Graphique 20">
              <a:extLst>
                <a:ext uri="{FF2B5EF4-FFF2-40B4-BE49-F238E27FC236}">
                  <a16:creationId xmlns:a16="http://schemas.microsoft.com/office/drawing/2014/main" id="{532E7B95-5613-40AC-ACAA-FC840E90DFE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12545" y="880925"/>
              <a:ext cx="1490420" cy="1719715"/>
            </a:xfrm>
            <a:prstGeom prst="rect">
              <a:avLst/>
            </a:prstGeom>
          </p:spPr>
        </p:pic>
        <p:pic>
          <p:nvPicPr>
            <p:cNvPr id="22" name="Graphique 21">
              <a:extLst>
                <a:ext uri="{FF2B5EF4-FFF2-40B4-BE49-F238E27FC236}">
                  <a16:creationId xmlns:a16="http://schemas.microsoft.com/office/drawing/2014/main" id="{FD0765CE-858B-476E-9324-C53AD93574F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79530" y="1358320"/>
              <a:ext cx="1045045" cy="1205821"/>
            </a:xfrm>
            <a:prstGeom prst="rect">
              <a:avLst/>
            </a:prstGeom>
          </p:spPr>
        </p:pic>
        <p:pic>
          <p:nvPicPr>
            <p:cNvPr id="23" name="Graphique 22">
              <a:extLst>
                <a:ext uri="{FF2B5EF4-FFF2-40B4-BE49-F238E27FC236}">
                  <a16:creationId xmlns:a16="http://schemas.microsoft.com/office/drawing/2014/main" id="{955BFFED-8404-42BF-AA7E-6652FDBED42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2249" y="1044479"/>
              <a:ext cx="794518" cy="916751"/>
            </a:xfrm>
            <a:prstGeom prst="rect">
              <a:avLst/>
            </a:prstGeom>
          </p:spPr>
        </p:pic>
      </p:grpSp>
      <p:sp>
        <p:nvSpPr>
          <p:cNvPr id="28" name="ZoneTexte 27">
            <a:extLst>
              <a:ext uri="{FF2B5EF4-FFF2-40B4-BE49-F238E27FC236}">
                <a16:creationId xmlns:a16="http://schemas.microsoft.com/office/drawing/2014/main" id="{F375A38E-CB10-4B26-9B56-9118B240D26D}"/>
              </a:ext>
            </a:extLst>
          </p:cNvPr>
          <p:cNvSpPr txBox="1"/>
          <p:nvPr/>
        </p:nvSpPr>
        <p:spPr>
          <a:xfrm>
            <a:off x="1285851" y="408350"/>
            <a:ext cx="9607118" cy="923330"/>
          </a:xfrm>
          <a:prstGeom prst="rect">
            <a:avLst/>
          </a:prstGeom>
          <a:noFill/>
        </p:spPr>
        <p:txBody>
          <a:bodyPr wrap="none" rtlCol="0">
            <a:spAutoFit/>
          </a:bodyPr>
          <a:lstStyle/>
          <a:p>
            <a:pPr algn="ctr"/>
            <a:r>
              <a:rPr lang="fr-FR" sz="5400">
                <a:solidFill>
                  <a:schemeClr val="tx1">
                    <a:lumMod val="85000"/>
                    <a:lumOff val="15000"/>
                  </a:schemeClr>
                </a:solidFill>
                <a:latin typeface="Berlin Sans FB Demi" panose="020E0802020502020306" pitchFamily="34" charset="0"/>
              </a:rPr>
              <a:t>SATISFAIT ? UNE REMARQUE ?</a:t>
            </a:r>
          </a:p>
        </p:txBody>
      </p:sp>
      <p:sp>
        <p:nvSpPr>
          <p:cNvPr id="25" name="Content Placeholder 2">
            <a:extLst>
              <a:ext uri="{FF2B5EF4-FFF2-40B4-BE49-F238E27FC236}">
                <a16:creationId xmlns:a16="http://schemas.microsoft.com/office/drawing/2014/main" id="{11789071-F8C2-4982-B097-5B35F10D12D6}"/>
              </a:ext>
            </a:extLst>
          </p:cNvPr>
          <p:cNvSpPr txBox="1">
            <a:spLocks/>
          </p:cNvSpPr>
          <p:nvPr/>
        </p:nvSpPr>
        <p:spPr>
          <a:xfrm>
            <a:off x="554090" y="1483360"/>
            <a:ext cx="5541910" cy="4693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a:solidFill>
                  <a:srgbClr val="7030A0"/>
                </a:solidFill>
                <a:latin typeface="Segoe UI" panose="020B0502040204020203" pitchFamily="34" charset="0"/>
                <a:cs typeface="Segoe UI" panose="020B0502040204020203" pitchFamily="34" charset="0"/>
              </a:rPr>
              <a:t>Votre avis nous intéresse !</a:t>
            </a:r>
          </a:p>
          <a:p>
            <a:pPr marL="0" indent="0">
              <a:buFont typeface="Arial" panose="020B0604020202020204" pitchFamily="34" charset="0"/>
              <a:buNone/>
            </a:pPr>
            <a:endParaRPr lang="fr-FR">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fr-FR" u="sng">
                <a:latin typeface="Segoe UI" panose="020B0502040204020203" pitchFamily="34" charset="0"/>
                <a:cs typeface="Segoe UI" panose="020B0502040204020203" pitchFamily="34" charset="0"/>
              </a:rPr>
              <a:t>Répondez à l’enquête via ce formulaire (1 min)</a:t>
            </a:r>
            <a:br>
              <a:rPr lang="fr-FR">
                <a:latin typeface="Segoe UI" panose="020B0502040204020203" pitchFamily="34" charset="0"/>
                <a:cs typeface="Segoe UI" panose="020B0502040204020203" pitchFamily="34" charset="0"/>
              </a:rPr>
            </a:br>
            <a:br>
              <a:rPr lang="fr-FR">
                <a:latin typeface="Segoe UI" panose="020B0502040204020203" pitchFamily="34" charset="0"/>
                <a:cs typeface="Segoe UI" panose="020B0502040204020203" pitchFamily="34" charset="0"/>
              </a:rPr>
            </a:br>
            <a:r>
              <a:rPr lang="fr-FR">
                <a:latin typeface="Segoe UI" panose="020B0502040204020203" pitchFamily="34" charset="0"/>
                <a:cs typeface="Segoe UI" panose="020B0502040204020203" pitchFamily="34" charset="0"/>
              </a:rPr>
              <a:t>L’équipe </a:t>
            </a:r>
            <a:r>
              <a:rPr lang="fr-FR" err="1">
                <a:latin typeface="Segoe UI" panose="020B0502040204020203" pitchFamily="34" charset="0"/>
                <a:cs typeface="Segoe UI" panose="020B0502040204020203" pitchFamily="34" charset="0"/>
              </a:rPr>
              <a:t>Biz</a:t>
            </a:r>
            <a:r>
              <a:rPr lang="fr-FR">
                <a:latin typeface="Segoe UI" panose="020B0502040204020203" pitchFamily="34" charset="0"/>
                <a:cs typeface="Segoe UI" panose="020B0502040204020203" pitchFamily="34" charset="0"/>
              </a:rPr>
              <a:t> Apps French Community adapte le format et les sujets en fonction de vos retours !</a:t>
            </a:r>
          </a:p>
          <a:p>
            <a:pPr marL="0" indent="0">
              <a:buFont typeface="Arial" panose="020B0604020202020204" pitchFamily="34" charset="0"/>
              <a:buNone/>
            </a:pPr>
            <a:r>
              <a:rPr lang="fr-FR">
                <a:latin typeface="Segoe UI" panose="020B0502040204020203" pitchFamily="34" charset="0"/>
                <a:cs typeface="Segoe UI" panose="020B0502040204020203" pitchFamily="34" charset="0"/>
              </a:rPr>
              <a:t>Un grand Merci !</a:t>
            </a:r>
          </a:p>
        </p:txBody>
      </p:sp>
      <p:pic>
        <p:nvPicPr>
          <p:cNvPr id="8" name="Image 7">
            <a:extLst>
              <a:ext uri="{FF2B5EF4-FFF2-40B4-BE49-F238E27FC236}">
                <a16:creationId xmlns:a16="http://schemas.microsoft.com/office/drawing/2014/main" id="{105246EE-92BF-473B-8BD9-82A97324B584}"/>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6264153" y="1496629"/>
            <a:ext cx="5020763" cy="5020763"/>
          </a:xfrm>
          <a:prstGeom prst="rect">
            <a:avLst/>
          </a:prstGeom>
        </p:spPr>
      </p:pic>
    </p:spTree>
    <p:extLst>
      <p:ext uri="{BB962C8B-B14F-4D97-AF65-F5344CB8AC3E}">
        <p14:creationId xmlns:p14="http://schemas.microsoft.com/office/powerpoint/2010/main" val="9228317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AC059D25-7A38-43A3-8E8B-18133EEDD495}"/>
              </a:ext>
            </a:extLst>
          </p:cNvPr>
          <p:cNvGrpSpPr/>
          <p:nvPr/>
        </p:nvGrpSpPr>
        <p:grpSpPr>
          <a:xfrm>
            <a:off x="5109594" y="5377757"/>
            <a:ext cx="1661317" cy="1922518"/>
            <a:chOff x="10918047" y="1223507"/>
            <a:chExt cx="1171492" cy="1355682"/>
          </a:xfrm>
          <a:solidFill>
            <a:srgbClr val="0B556A">
              <a:alpha val="30000"/>
            </a:srgbClr>
          </a:solidFill>
        </p:grpSpPr>
        <p:pic>
          <p:nvPicPr>
            <p:cNvPr id="4" name="Graphique 3">
              <a:extLst>
                <a:ext uri="{FF2B5EF4-FFF2-40B4-BE49-F238E27FC236}">
                  <a16:creationId xmlns:a16="http://schemas.microsoft.com/office/drawing/2014/main" id="{58261B27-14F1-4265-87BD-1912292B6B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95021" y="1662438"/>
              <a:ext cx="794518" cy="916751"/>
            </a:xfrm>
            <a:prstGeom prst="rect">
              <a:avLst/>
            </a:prstGeom>
          </p:spPr>
        </p:pic>
        <p:pic>
          <p:nvPicPr>
            <p:cNvPr id="5" name="Graphique 4">
              <a:extLst>
                <a:ext uri="{FF2B5EF4-FFF2-40B4-BE49-F238E27FC236}">
                  <a16:creationId xmlns:a16="http://schemas.microsoft.com/office/drawing/2014/main" id="{93546697-4A19-47AD-A83F-AA83035237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72954" y="1282510"/>
              <a:ext cx="457440" cy="527815"/>
            </a:xfrm>
            <a:prstGeom prst="rect">
              <a:avLst/>
            </a:prstGeom>
          </p:spPr>
        </p:pic>
        <p:pic>
          <p:nvPicPr>
            <p:cNvPr id="6" name="Graphique 5">
              <a:extLst>
                <a:ext uri="{FF2B5EF4-FFF2-40B4-BE49-F238E27FC236}">
                  <a16:creationId xmlns:a16="http://schemas.microsoft.com/office/drawing/2014/main" id="{47C1C04E-B621-48BB-B503-C71A47AD5FD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54599" y="1496074"/>
              <a:ext cx="636709" cy="734664"/>
            </a:xfrm>
            <a:prstGeom prst="rect">
              <a:avLst/>
            </a:prstGeom>
          </p:spPr>
        </p:pic>
        <p:pic>
          <p:nvPicPr>
            <p:cNvPr id="7" name="Graphique 6">
              <a:extLst>
                <a:ext uri="{FF2B5EF4-FFF2-40B4-BE49-F238E27FC236}">
                  <a16:creationId xmlns:a16="http://schemas.microsoft.com/office/drawing/2014/main" id="{FEE567DB-C1C8-4767-8921-1DC7CAAE897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18047" y="1223507"/>
              <a:ext cx="429460" cy="495531"/>
            </a:xfrm>
            <a:prstGeom prst="rect">
              <a:avLst/>
            </a:prstGeom>
          </p:spPr>
        </p:pic>
      </p:grpSp>
      <p:grpSp>
        <p:nvGrpSpPr>
          <p:cNvPr id="8" name="Groupe 7">
            <a:extLst>
              <a:ext uri="{FF2B5EF4-FFF2-40B4-BE49-F238E27FC236}">
                <a16:creationId xmlns:a16="http://schemas.microsoft.com/office/drawing/2014/main" id="{CE808B56-17CD-457A-A29D-52C2411EB2F0}"/>
              </a:ext>
            </a:extLst>
          </p:cNvPr>
          <p:cNvGrpSpPr/>
          <p:nvPr/>
        </p:nvGrpSpPr>
        <p:grpSpPr>
          <a:xfrm>
            <a:off x="153039" y="4023815"/>
            <a:ext cx="1339179" cy="1760210"/>
            <a:chOff x="10954599" y="1265743"/>
            <a:chExt cx="944334" cy="1241228"/>
          </a:xfrm>
        </p:grpSpPr>
        <p:pic>
          <p:nvPicPr>
            <p:cNvPr id="9" name="Graphique 8">
              <a:extLst>
                <a:ext uri="{FF2B5EF4-FFF2-40B4-BE49-F238E27FC236}">
                  <a16:creationId xmlns:a16="http://schemas.microsoft.com/office/drawing/2014/main" id="{7233D227-EBB8-4F5D-88D1-F57DB65EBB0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104415" y="1590220"/>
              <a:ext cx="794518" cy="916751"/>
            </a:xfrm>
            <a:prstGeom prst="rect">
              <a:avLst/>
            </a:prstGeom>
          </p:spPr>
        </p:pic>
        <p:pic>
          <p:nvPicPr>
            <p:cNvPr id="10" name="Graphique 9">
              <a:extLst>
                <a:ext uri="{FF2B5EF4-FFF2-40B4-BE49-F238E27FC236}">
                  <a16:creationId xmlns:a16="http://schemas.microsoft.com/office/drawing/2014/main" id="{E5139FC1-F8C5-48DD-AF58-E3E771AC606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239700" y="1265743"/>
              <a:ext cx="457440" cy="527815"/>
            </a:xfrm>
            <a:prstGeom prst="rect">
              <a:avLst/>
            </a:prstGeom>
          </p:spPr>
        </p:pic>
        <p:pic>
          <p:nvPicPr>
            <p:cNvPr id="11" name="Graphique 10">
              <a:extLst>
                <a:ext uri="{FF2B5EF4-FFF2-40B4-BE49-F238E27FC236}">
                  <a16:creationId xmlns:a16="http://schemas.microsoft.com/office/drawing/2014/main" id="{77B70F66-F788-468C-AC9E-376F92ECE41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954599" y="1496074"/>
              <a:ext cx="636709" cy="734664"/>
            </a:xfrm>
            <a:prstGeom prst="rect">
              <a:avLst/>
            </a:prstGeom>
          </p:spPr>
        </p:pic>
      </p:grpSp>
      <p:grpSp>
        <p:nvGrpSpPr>
          <p:cNvPr id="12" name="Groupe 11">
            <a:extLst>
              <a:ext uri="{FF2B5EF4-FFF2-40B4-BE49-F238E27FC236}">
                <a16:creationId xmlns:a16="http://schemas.microsoft.com/office/drawing/2014/main" id="{52799E89-1C5C-409C-9CA2-264639973365}"/>
              </a:ext>
            </a:extLst>
          </p:cNvPr>
          <p:cNvGrpSpPr/>
          <p:nvPr/>
        </p:nvGrpSpPr>
        <p:grpSpPr>
          <a:xfrm>
            <a:off x="7268162" y="-261344"/>
            <a:ext cx="2587071" cy="1911793"/>
            <a:chOff x="7302905" y="888738"/>
            <a:chExt cx="2587071" cy="1911793"/>
          </a:xfrm>
        </p:grpSpPr>
        <p:pic>
          <p:nvPicPr>
            <p:cNvPr id="13" name="Graphique 12">
              <a:extLst>
                <a:ext uri="{FF2B5EF4-FFF2-40B4-BE49-F238E27FC236}">
                  <a16:creationId xmlns:a16="http://schemas.microsoft.com/office/drawing/2014/main" id="{A223085C-334F-47DB-B166-DF7E295A691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302905" y="888738"/>
              <a:ext cx="1630021" cy="1880794"/>
            </a:xfrm>
            <a:prstGeom prst="rect">
              <a:avLst/>
            </a:prstGeom>
          </p:spPr>
        </p:pic>
        <p:pic>
          <p:nvPicPr>
            <p:cNvPr id="14" name="Graphique 13">
              <a:extLst>
                <a:ext uri="{FF2B5EF4-FFF2-40B4-BE49-F238E27FC236}">
                  <a16:creationId xmlns:a16="http://schemas.microsoft.com/office/drawing/2014/main" id="{87666DF7-B360-4ED4-A71D-F6F817317F6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265629" y="1594710"/>
              <a:ext cx="1045045" cy="1205821"/>
            </a:xfrm>
            <a:prstGeom prst="rect">
              <a:avLst/>
            </a:prstGeom>
          </p:spPr>
        </p:pic>
        <p:pic>
          <p:nvPicPr>
            <p:cNvPr id="15" name="Graphique 14">
              <a:extLst>
                <a:ext uri="{FF2B5EF4-FFF2-40B4-BE49-F238E27FC236}">
                  <a16:creationId xmlns:a16="http://schemas.microsoft.com/office/drawing/2014/main" id="{9A646E4D-3661-4694-AEF3-C7BCD918753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095458" y="1360934"/>
              <a:ext cx="794518" cy="916751"/>
            </a:xfrm>
            <a:prstGeom prst="rect">
              <a:avLst/>
            </a:prstGeom>
          </p:spPr>
        </p:pic>
      </p:grpSp>
      <p:grpSp>
        <p:nvGrpSpPr>
          <p:cNvPr id="16" name="Groupe 15">
            <a:extLst>
              <a:ext uri="{FF2B5EF4-FFF2-40B4-BE49-F238E27FC236}">
                <a16:creationId xmlns:a16="http://schemas.microsoft.com/office/drawing/2014/main" id="{B3F72912-2E4A-42A8-9959-ED66404892CF}"/>
              </a:ext>
            </a:extLst>
          </p:cNvPr>
          <p:cNvGrpSpPr/>
          <p:nvPr/>
        </p:nvGrpSpPr>
        <p:grpSpPr>
          <a:xfrm>
            <a:off x="2161375" y="269286"/>
            <a:ext cx="2340716" cy="1719715"/>
            <a:chOff x="62249" y="880925"/>
            <a:chExt cx="2340716" cy="1719715"/>
          </a:xfrm>
        </p:grpSpPr>
        <p:pic>
          <p:nvPicPr>
            <p:cNvPr id="17" name="Graphique 16">
              <a:extLst>
                <a:ext uri="{FF2B5EF4-FFF2-40B4-BE49-F238E27FC236}">
                  <a16:creationId xmlns:a16="http://schemas.microsoft.com/office/drawing/2014/main" id="{717FD919-4F24-496E-B171-654F5FF4152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12545" y="880925"/>
              <a:ext cx="1490420" cy="1719715"/>
            </a:xfrm>
            <a:prstGeom prst="rect">
              <a:avLst/>
            </a:prstGeom>
          </p:spPr>
        </p:pic>
        <p:pic>
          <p:nvPicPr>
            <p:cNvPr id="18" name="Graphique 17">
              <a:extLst>
                <a:ext uri="{FF2B5EF4-FFF2-40B4-BE49-F238E27FC236}">
                  <a16:creationId xmlns:a16="http://schemas.microsoft.com/office/drawing/2014/main" id="{56A08DBE-5EB0-41B3-AE0B-13F658EDE85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79530" y="1358320"/>
              <a:ext cx="1045045" cy="1205821"/>
            </a:xfrm>
            <a:prstGeom prst="rect">
              <a:avLst/>
            </a:prstGeom>
          </p:spPr>
        </p:pic>
        <p:pic>
          <p:nvPicPr>
            <p:cNvPr id="19" name="Graphique 18">
              <a:extLst>
                <a:ext uri="{FF2B5EF4-FFF2-40B4-BE49-F238E27FC236}">
                  <a16:creationId xmlns:a16="http://schemas.microsoft.com/office/drawing/2014/main" id="{D3D168D3-B082-4C18-A54B-5332E184D55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2249" y="1044479"/>
              <a:ext cx="794518" cy="916751"/>
            </a:xfrm>
            <a:prstGeom prst="rect">
              <a:avLst/>
            </a:prstGeom>
          </p:spPr>
        </p:pic>
      </p:grpSp>
      <p:pic>
        <p:nvPicPr>
          <p:cNvPr id="20" name="Graphique 19">
            <a:extLst>
              <a:ext uri="{FF2B5EF4-FFF2-40B4-BE49-F238E27FC236}">
                <a16:creationId xmlns:a16="http://schemas.microsoft.com/office/drawing/2014/main" id="{6BD30A42-7C73-4575-AB8C-7521B8DE3C4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485468" y="3160449"/>
            <a:ext cx="491259" cy="491259"/>
          </a:xfrm>
          <a:prstGeom prst="rect">
            <a:avLst/>
          </a:prstGeom>
        </p:spPr>
      </p:pic>
      <p:pic>
        <p:nvPicPr>
          <p:cNvPr id="21" name="Graphique 20">
            <a:extLst>
              <a:ext uri="{FF2B5EF4-FFF2-40B4-BE49-F238E27FC236}">
                <a16:creationId xmlns:a16="http://schemas.microsoft.com/office/drawing/2014/main" id="{0FC0260F-F096-497C-ABC2-9427DDEFBDF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727184" y="3166015"/>
            <a:ext cx="491259" cy="491259"/>
          </a:xfrm>
          <a:prstGeom prst="rect">
            <a:avLst/>
          </a:prstGeom>
        </p:spPr>
      </p:pic>
      <p:pic>
        <p:nvPicPr>
          <p:cNvPr id="22" name="Graphique 21">
            <a:extLst>
              <a:ext uri="{FF2B5EF4-FFF2-40B4-BE49-F238E27FC236}">
                <a16:creationId xmlns:a16="http://schemas.microsoft.com/office/drawing/2014/main" id="{02CCCE3F-971A-4CBC-BD1E-15B4E9E49E8E}"/>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050118" y="3166015"/>
            <a:ext cx="491259" cy="491259"/>
          </a:xfrm>
          <a:prstGeom prst="rect">
            <a:avLst/>
          </a:prstGeom>
        </p:spPr>
      </p:pic>
      <p:pic>
        <p:nvPicPr>
          <p:cNvPr id="23" name="Graphique 22">
            <a:extLst>
              <a:ext uri="{FF2B5EF4-FFF2-40B4-BE49-F238E27FC236}">
                <a16:creationId xmlns:a16="http://schemas.microsoft.com/office/drawing/2014/main" id="{A076493A-E0BD-4EF7-8750-7745B20194A9}"/>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010291" y="3166015"/>
            <a:ext cx="491259" cy="491259"/>
          </a:xfrm>
          <a:prstGeom prst="rect">
            <a:avLst/>
          </a:prstGeom>
        </p:spPr>
      </p:pic>
      <p:pic>
        <p:nvPicPr>
          <p:cNvPr id="24" name="Graphique 23">
            <a:extLst>
              <a:ext uri="{FF2B5EF4-FFF2-40B4-BE49-F238E27FC236}">
                <a16:creationId xmlns:a16="http://schemas.microsoft.com/office/drawing/2014/main" id="{04228E97-B42F-4AC5-8A3E-84D4D594B3AF}"/>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970344" y="3166439"/>
            <a:ext cx="490835" cy="490835"/>
          </a:xfrm>
          <a:prstGeom prst="rect">
            <a:avLst/>
          </a:prstGeom>
        </p:spPr>
      </p:pic>
      <p:grpSp>
        <p:nvGrpSpPr>
          <p:cNvPr id="26" name="Groupe 25">
            <a:extLst>
              <a:ext uri="{FF2B5EF4-FFF2-40B4-BE49-F238E27FC236}">
                <a16:creationId xmlns:a16="http://schemas.microsoft.com/office/drawing/2014/main" id="{121C0080-57A8-4898-95D2-246BCAD3BF04}"/>
              </a:ext>
            </a:extLst>
          </p:cNvPr>
          <p:cNvGrpSpPr/>
          <p:nvPr/>
        </p:nvGrpSpPr>
        <p:grpSpPr>
          <a:xfrm>
            <a:off x="10253480" y="3681339"/>
            <a:ext cx="1755853" cy="1576168"/>
            <a:chOff x="10854242" y="1455130"/>
            <a:chExt cx="1238155" cy="1111451"/>
          </a:xfrm>
          <a:solidFill>
            <a:srgbClr val="0B556A">
              <a:alpha val="55000"/>
            </a:srgbClr>
          </a:solidFill>
        </p:grpSpPr>
        <p:pic>
          <p:nvPicPr>
            <p:cNvPr id="27" name="Graphique 26">
              <a:extLst>
                <a:ext uri="{FF2B5EF4-FFF2-40B4-BE49-F238E27FC236}">
                  <a16:creationId xmlns:a16="http://schemas.microsoft.com/office/drawing/2014/main" id="{7279CC21-417E-415C-91CA-A8445BDB0B9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1141692" y="1488894"/>
              <a:ext cx="794518" cy="916751"/>
            </a:xfrm>
            <a:prstGeom prst="rect">
              <a:avLst/>
            </a:prstGeom>
          </p:spPr>
        </p:pic>
        <p:pic>
          <p:nvPicPr>
            <p:cNvPr id="28" name="Graphique 27">
              <a:extLst>
                <a:ext uri="{FF2B5EF4-FFF2-40B4-BE49-F238E27FC236}">
                  <a16:creationId xmlns:a16="http://schemas.microsoft.com/office/drawing/2014/main" id="{4DE29018-59E4-4A9E-8A10-5004887AB83C}"/>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1634957" y="1455130"/>
              <a:ext cx="457440" cy="527815"/>
            </a:xfrm>
            <a:prstGeom prst="rect">
              <a:avLst/>
            </a:prstGeom>
          </p:spPr>
        </p:pic>
        <p:pic>
          <p:nvPicPr>
            <p:cNvPr id="29" name="Graphique 28">
              <a:extLst>
                <a:ext uri="{FF2B5EF4-FFF2-40B4-BE49-F238E27FC236}">
                  <a16:creationId xmlns:a16="http://schemas.microsoft.com/office/drawing/2014/main" id="{9794D5B2-00A2-4E6E-838C-8375387F222C}"/>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0854242" y="1831917"/>
              <a:ext cx="636709" cy="734664"/>
            </a:xfrm>
            <a:prstGeom prst="rect">
              <a:avLst/>
            </a:prstGeom>
          </p:spPr>
        </p:pic>
        <p:pic>
          <p:nvPicPr>
            <p:cNvPr id="30" name="Graphique 29">
              <a:extLst>
                <a:ext uri="{FF2B5EF4-FFF2-40B4-BE49-F238E27FC236}">
                  <a16:creationId xmlns:a16="http://schemas.microsoft.com/office/drawing/2014/main" id="{3FD1E243-BA9F-49AD-88A3-79F65572B5D6}"/>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1025127" y="1487414"/>
              <a:ext cx="429460" cy="495531"/>
            </a:xfrm>
            <a:prstGeom prst="rect">
              <a:avLst/>
            </a:prstGeom>
          </p:spPr>
        </p:pic>
        <p:pic>
          <p:nvPicPr>
            <p:cNvPr id="31" name="Graphique 30">
              <a:extLst>
                <a:ext uri="{FF2B5EF4-FFF2-40B4-BE49-F238E27FC236}">
                  <a16:creationId xmlns:a16="http://schemas.microsoft.com/office/drawing/2014/main" id="{82669D80-3993-4CEB-8E65-AA87D150BD8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1555336" y="2060315"/>
              <a:ext cx="429460" cy="495531"/>
            </a:xfrm>
            <a:prstGeom prst="rect">
              <a:avLst/>
            </a:prstGeom>
          </p:spPr>
        </p:pic>
      </p:grpSp>
      <p:sp>
        <p:nvSpPr>
          <p:cNvPr id="32" name="ZoneTexte 31">
            <a:extLst>
              <a:ext uri="{FF2B5EF4-FFF2-40B4-BE49-F238E27FC236}">
                <a16:creationId xmlns:a16="http://schemas.microsoft.com/office/drawing/2014/main" id="{2039521D-5521-4FA9-B27E-40DF9488BA9B}"/>
              </a:ext>
            </a:extLst>
          </p:cNvPr>
          <p:cNvSpPr txBox="1"/>
          <p:nvPr/>
        </p:nvSpPr>
        <p:spPr>
          <a:xfrm>
            <a:off x="3060270" y="2033253"/>
            <a:ext cx="5038559" cy="830997"/>
          </a:xfrm>
          <a:prstGeom prst="rect">
            <a:avLst/>
          </a:prstGeom>
          <a:noFill/>
        </p:spPr>
        <p:txBody>
          <a:bodyPr wrap="none" rtlCol="0">
            <a:spAutoFit/>
          </a:bodyPr>
          <a:lstStyle/>
          <a:p>
            <a:pPr algn="ctr"/>
            <a:r>
              <a:rPr lang="fr-FR" sz="4800">
                <a:solidFill>
                  <a:schemeClr val="tx1">
                    <a:lumMod val="65000"/>
                    <a:lumOff val="35000"/>
                  </a:schemeClr>
                </a:solidFill>
                <a:latin typeface="Congenial Black" panose="020B0604020202020204" pitchFamily="2" charset="0"/>
              </a:rPr>
              <a:t>A  la  prochaine  !</a:t>
            </a:r>
          </a:p>
        </p:txBody>
      </p:sp>
      <p:sp>
        <p:nvSpPr>
          <p:cNvPr id="33" name="ZoneTexte 32">
            <a:extLst>
              <a:ext uri="{FF2B5EF4-FFF2-40B4-BE49-F238E27FC236}">
                <a16:creationId xmlns:a16="http://schemas.microsoft.com/office/drawing/2014/main" id="{3CD78EB7-563C-4025-87ED-8064992121A5}"/>
              </a:ext>
            </a:extLst>
          </p:cNvPr>
          <p:cNvSpPr txBox="1"/>
          <p:nvPr/>
        </p:nvSpPr>
        <p:spPr>
          <a:xfrm>
            <a:off x="834369" y="3863099"/>
            <a:ext cx="9490362" cy="1323439"/>
          </a:xfrm>
          <a:prstGeom prst="rect">
            <a:avLst/>
          </a:prstGeom>
          <a:noFill/>
        </p:spPr>
        <p:txBody>
          <a:bodyPr wrap="square">
            <a:spAutoFit/>
          </a:bodyPr>
          <a:lstStyle/>
          <a:p>
            <a:pPr algn="ctr"/>
            <a:r>
              <a:rPr lang="fr-FR" sz="4800">
                <a:solidFill>
                  <a:schemeClr val="tx1">
                    <a:lumMod val="85000"/>
                    <a:lumOff val="15000"/>
                  </a:schemeClr>
                </a:solidFill>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Mercredi </a:t>
            </a:r>
            <a:r>
              <a:rPr lang="fr-FR" sz="8000">
                <a:solidFill>
                  <a:schemeClr val="tx1">
                    <a:lumMod val="85000"/>
                    <a:lumOff val="15000"/>
                  </a:schemeClr>
                </a:solidFill>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25</a:t>
            </a:r>
            <a:r>
              <a:rPr lang="fr-FR" sz="4800">
                <a:solidFill>
                  <a:schemeClr val="tx1">
                    <a:lumMod val="85000"/>
                    <a:lumOff val="15000"/>
                  </a:schemeClr>
                </a:solidFill>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 octobre à </a:t>
            </a:r>
            <a:r>
              <a:rPr lang="fr-FR" sz="6000">
                <a:solidFill>
                  <a:schemeClr val="tx1">
                    <a:lumMod val="85000"/>
                    <a:lumOff val="15000"/>
                  </a:schemeClr>
                </a:solidFill>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13h</a:t>
            </a:r>
            <a:endParaRPr lang="fr-FR" sz="4800">
              <a:solidFill>
                <a:schemeClr val="tx1">
                  <a:lumMod val="85000"/>
                  <a:lumOff val="15000"/>
                </a:schemeClr>
              </a:solidFill>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09723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BD72F148-BC90-3351-A6EB-FA0EAFD0AEDD}"/>
              </a:ext>
            </a:extLst>
          </p:cNvPr>
          <p:cNvPicPr>
            <a:picLocks noChangeAspect="1"/>
          </p:cNvPicPr>
          <p:nvPr/>
        </p:nvPicPr>
        <p:blipFill>
          <a:blip r:embed="rId3"/>
          <a:stretch>
            <a:fillRect/>
          </a:stretch>
        </p:blipFill>
        <p:spPr>
          <a:xfrm>
            <a:off x="1237572" y="145514"/>
            <a:ext cx="9520624" cy="6020394"/>
          </a:xfrm>
          <a:prstGeom prst="rect">
            <a:avLst/>
          </a:prstGeom>
        </p:spPr>
      </p:pic>
    </p:spTree>
    <p:extLst>
      <p:ext uri="{BB962C8B-B14F-4D97-AF65-F5344CB8AC3E}">
        <p14:creationId xmlns:p14="http://schemas.microsoft.com/office/powerpoint/2010/main" val="3843477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descr="Crayons colorés sur fond noir">
            <a:extLst>
              <a:ext uri="{FF2B5EF4-FFF2-40B4-BE49-F238E27FC236}">
                <a16:creationId xmlns:a16="http://schemas.microsoft.com/office/drawing/2014/main" id="{9FAF39F0-1F61-442F-A6A1-A18D9230598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3922" r="27"/>
          <a:stretch/>
        </p:blipFill>
        <p:spPr>
          <a:xfrm>
            <a:off x="0" y="0"/>
            <a:ext cx="7825160" cy="6858000"/>
          </a:xfrm>
        </p:spPr>
      </p:pic>
      <p:sp>
        <p:nvSpPr>
          <p:cNvPr id="14" name="Titre 13">
            <a:extLst>
              <a:ext uri="{FF2B5EF4-FFF2-40B4-BE49-F238E27FC236}">
                <a16:creationId xmlns:a16="http://schemas.microsoft.com/office/drawing/2014/main" id="{6E31850A-D536-41F0-9D96-7836AAC5E502}"/>
              </a:ext>
            </a:extLst>
          </p:cNvPr>
          <p:cNvSpPr>
            <a:spLocks noGrp="1"/>
          </p:cNvSpPr>
          <p:nvPr>
            <p:ph type="ctrTitle"/>
          </p:nvPr>
        </p:nvSpPr>
        <p:spPr/>
        <p:txBody>
          <a:bodyPr>
            <a:noAutofit/>
          </a:bodyPr>
          <a:lstStyle/>
          <a:p>
            <a:r>
              <a:rPr lang="fr-FR" sz="4800">
                <a:latin typeface="Segoe UI Semibold" panose="020B0702040204020203" pitchFamily="34" charset="0"/>
                <a:cs typeface="Segoe UI Semibold" panose="020B0702040204020203" pitchFamily="34" charset="0"/>
              </a:rPr>
              <a:t>Créez un composant de formulaire dynamique </a:t>
            </a:r>
            <a:br>
              <a:rPr lang="fr-FR" sz="4800">
                <a:latin typeface="Segoe UI Semibold" panose="020B0702040204020203" pitchFamily="34" charset="0"/>
                <a:cs typeface="Segoe UI Semibold" panose="020B0702040204020203" pitchFamily="34" charset="0"/>
              </a:rPr>
            </a:br>
            <a:r>
              <a:rPr lang="fr-FR" sz="4800">
                <a:latin typeface="Segoe UI Semibold" panose="020B0702040204020203" pitchFamily="34" charset="0"/>
                <a:cs typeface="Segoe UI Semibold" panose="020B0702040204020203" pitchFamily="34" charset="0"/>
              </a:rPr>
              <a:t>avec Power Apps Canevas</a:t>
            </a:r>
            <a:endParaRPr lang="fr-FR" sz="5400"/>
          </a:p>
        </p:txBody>
      </p:sp>
      <p:sp>
        <p:nvSpPr>
          <p:cNvPr id="15" name="Sous-titre 14">
            <a:extLst>
              <a:ext uri="{FF2B5EF4-FFF2-40B4-BE49-F238E27FC236}">
                <a16:creationId xmlns:a16="http://schemas.microsoft.com/office/drawing/2014/main" id="{039E4815-406A-447F-A41F-26286A4CD799}"/>
              </a:ext>
            </a:extLst>
          </p:cNvPr>
          <p:cNvSpPr>
            <a:spLocks noGrp="1"/>
          </p:cNvSpPr>
          <p:nvPr>
            <p:ph type="subTitle" idx="1"/>
          </p:nvPr>
        </p:nvSpPr>
        <p:spPr>
          <a:xfrm>
            <a:off x="4038600" y="3602038"/>
            <a:ext cx="7825160" cy="1649584"/>
          </a:xfrm>
        </p:spPr>
        <p:txBody>
          <a:bodyPr>
            <a:normAutofit fontScale="92500"/>
          </a:bodyPr>
          <a:lstStyle/>
          <a:p>
            <a:pPr>
              <a:spcBef>
                <a:spcPts val="200"/>
              </a:spcBef>
              <a:spcAft>
                <a:spcPts val="200"/>
              </a:spcAft>
            </a:pPr>
            <a:r>
              <a:rPr lang="fr-FR" sz="2400" b="0" i="0">
                <a:effectLst/>
                <a:latin typeface="-apple-system"/>
              </a:rPr>
              <a:t>Développer rapidement un composant de formulaire dont vos utilisateurs pourront définir les champs depuis une interface d'administration dans votre application. Multipliez ainsi la portée de vos applications : exemple avec une application de tournée terrain pouvant s'adapter aux bâtiments à vérifier.</a:t>
            </a:r>
            <a:endParaRPr lang="fr-FR" sz="3200"/>
          </a:p>
        </p:txBody>
      </p:sp>
      <p:pic>
        <p:nvPicPr>
          <p:cNvPr id="7" name="Image 6">
            <a:extLst>
              <a:ext uri="{FF2B5EF4-FFF2-40B4-BE49-F238E27FC236}">
                <a16:creationId xmlns:a16="http://schemas.microsoft.com/office/drawing/2014/main" id="{B0BD3314-776A-44E8-9050-B1333A393952}"/>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p:blipFill>
        <p:spPr>
          <a:xfrm>
            <a:off x="384055" y="673332"/>
            <a:ext cx="2582630" cy="2582630"/>
          </a:xfrm>
          <a:prstGeom prst="flowChartConnector">
            <a:avLst/>
          </a:prstGeom>
          <a:ln w="76200">
            <a:solidFill>
              <a:schemeClr val="bg1"/>
            </a:solidFill>
          </a:ln>
          <a:effectLst>
            <a:outerShdw blurRad="63500" sx="102000" sy="102000" algn="ctr" rotWithShape="0">
              <a:prstClr val="black">
                <a:alpha val="40000"/>
              </a:prstClr>
            </a:outerShdw>
          </a:effectLst>
        </p:spPr>
      </p:pic>
      <p:sp>
        <p:nvSpPr>
          <p:cNvPr id="8" name="Sous-titre 14">
            <a:extLst>
              <a:ext uri="{FF2B5EF4-FFF2-40B4-BE49-F238E27FC236}">
                <a16:creationId xmlns:a16="http://schemas.microsoft.com/office/drawing/2014/main" id="{88B82E67-C906-4FA9-BD44-A226DC6C19B0}"/>
              </a:ext>
            </a:extLst>
          </p:cNvPr>
          <p:cNvSpPr txBox="1">
            <a:spLocks/>
          </p:cNvSpPr>
          <p:nvPr/>
        </p:nvSpPr>
        <p:spPr>
          <a:xfrm>
            <a:off x="280087" y="3602038"/>
            <a:ext cx="2790567" cy="1649584"/>
          </a:xfrm>
          <a:prstGeom prst="rect">
            <a:avLst/>
          </a:prstGeom>
          <a:solidFill>
            <a:srgbClr val="D8D8D8">
              <a:alpha val="50000"/>
            </a:srgbClr>
          </a:solidFill>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2400"/>
              </a:spcBef>
              <a:spcAft>
                <a:spcPts val="2400"/>
              </a:spcAft>
              <a:buFontTx/>
              <a:buNone/>
              <a:defRPr sz="2400" kern="1200">
                <a:solidFill>
                  <a:schemeClr val="bg1"/>
                </a:solidFill>
                <a:latin typeface="Segoe UI" panose="020B0502040204020203" pitchFamily="34" charset="0"/>
                <a:ea typeface="+mn-ea"/>
                <a:cs typeface="Segoe UI" panose="020B0502040204020203" pitchFamily="34" charset="0"/>
              </a:defRPr>
            </a:lvl1pPr>
            <a:lvl2pPr marL="457200" indent="0" algn="ctr" defTabSz="914400" rtl="0" eaLnBrk="1" latinLnBrk="0" hangingPunct="1">
              <a:lnSpc>
                <a:spcPct val="90000"/>
              </a:lnSpc>
              <a:spcBef>
                <a:spcPts val="500"/>
              </a:spcBef>
              <a:buClr>
                <a:srgbClr val="742774"/>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rgbClr val="0066FF"/>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Clr>
                <a:srgbClr val="F2C81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Clr>
                <a:srgbClr val="0B556A"/>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3600">
                <a:latin typeface="Bahnschrift Light SemiCondensed" panose="020B0502040204020203" pitchFamily="34" charset="0"/>
              </a:rPr>
              <a:t>Rémi DELARBOULAS</a:t>
            </a:r>
            <a:br>
              <a:rPr lang="fr-FR" sz="3600">
                <a:latin typeface="Bahnschrift Light SemiCondensed" panose="020B0502040204020203" pitchFamily="34" charset="0"/>
              </a:rPr>
            </a:br>
            <a:br>
              <a:rPr lang="fr-FR" sz="3600">
                <a:latin typeface="Bahnschrift Light SemiCondensed" panose="020B0502040204020203" pitchFamily="34" charset="0"/>
              </a:rPr>
            </a:br>
            <a:r>
              <a:rPr lang="fr-FR" sz="2000" b="1" i="0" err="1">
                <a:effectLst/>
                <a:latin typeface="-apple-system"/>
              </a:rPr>
              <a:t>Co-Chief</a:t>
            </a:r>
            <a:r>
              <a:rPr lang="fr-FR" sz="2000" b="1" i="0">
                <a:effectLst/>
                <a:latin typeface="-apple-system"/>
              </a:rPr>
              <a:t> </a:t>
            </a:r>
            <a:r>
              <a:rPr lang="fr-FR" sz="2000" b="1" i="0" err="1">
                <a:effectLst/>
                <a:latin typeface="-apple-system"/>
              </a:rPr>
              <a:t>Executive</a:t>
            </a:r>
            <a:r>
              <a:rPr lang="fr-FR" sz="2000" b="1" i="0">
                <a:effectLst/>
                <a:latin typeface="-apple-system"/>
              </a:rPr>
              <a:t> </a:t>
            </a:r>
            <a:r>
              <a:rPr lang="fr-FR" sz="2000" b="1" i="0" err="1">
                <a:effectLst/>
                <a:latin typeface="-apple-system"/>
              </a:rPr>
              <a:t>Officer</a:t>
            </a:r>
            <a:endParaRPr lang="fr-FR" sz="3600">
              <a:latin typeface="Bahnschrift Light SemiCondensed" panose="020B0502040204020203" pitchFamily="34" charset="0"/>
            </a:endParaRPr>
          </a:p>
        </p:txBody>
      </p:sp>
    </p:spTree>
    <p:custDataLst>
      <p:tags r:id="rId1"/>
    </p:custDataLst>
    <p:extLst>
      <p:ext uri="{BB962C8B-B14F-4D97-AF65-F5344CB8AC3E}">
        <p14:creationId xmlns:p14="http://schemas.microsoft.com/office/powerpoint/2010/main" val="3674066786"/>
      </p:ext>
    </p:extLst>
  </p:cSld>
  <p:clrMapOvr>
    <a:masterClrMapping/>
  </p:clrMapOvr>
  <mc:AlternateContent xmlns:mc="http://schemas.openxmlformats.org/markup-compatibility/2006" xmlns:p14="http://schemas.microsoft.com/office/powerpoint/2010/main">
    <mc:Choice Requires="p14">
      <p:transition spd="slow" p14:dur="2000" advTm="6843"/>
    </mc:Choice>
    <mc:Fallback xmlns="">
      <p:transition spd="slow" advTm="684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D8B0BF48-8333-326A-3241-59BE2368A1DA}"/>
              </a:ext>
            </a:extLst>
          </p:cNvPr>
          <p:cNvPicPr>
            <a:picLocks noChangeAspect="1"/>
          </p:cNvPicPr>
          <p:nvPr/>
        </p:nvPicPr>
        <p:blipFill>
          <a:blip r:embed="rId2"/>
          <a:stretch>
            <a:fillRect/>
          </a:stretch>
        </p:blipFill>
        <p:spPr>
          <a:xfrm>
            <a:off x="0" y="0"/>
            <a:ext cx="12192000" cy="1842560"/>
          </a:xfrm>
          <a:prstGeom prst="rect">
            <a:avLst/>
          </a:prstGeom>
        </p:spPr>
      </p:pic>
      <p:sp>
        <p:nvSpPr>
          <p:cNvPr id="10" name="Titre 1">
            <a:extLst>
              <a:ext uri="{FF2B5EF4-FFF2-40B4-BE49-F238E27FC236}">
                <a16:creationId xmlns:a16="http://schemas.microsoft.com/office/drawing/2014/main" id="{AB89E786-B5B2-3AAE-1601-B1B111251A56}"/>
              </a:ext>
            </a:extLst>
          </p:cNvPr>
          <p:cNvSpPr txBox="1">
            <a:spLocks/>
          </p:cNvSpPr>
          <p:nvPr/>
        </p:nvSpPr>
        <p:spPr>
          <a:xfrm>
            <a:off x="0" y="4871172"/>
            <a:ext cx="12192000" cy="1262928"/>
          </a:xfrm>
          <a:prstGeom prst="rect">
            <a:avLst/>
          </a:prstGeom>
        </p:spPr>
        <p:txBody>
          <a:bodyPr/>
          <a:lstStyle>
            <a:lvl1pPr algn="l" defTabSz="685800" rtl="0" eaLnBrk="1" latinLnBrk="0" hangingPunct="1">
              <a:lnSpc>
                <a:spcPct val="90000"/>
              </a:lnSpc>
              <a:spcBef>
                <a:spcPct val="0"/>
              </a:spcBef>
              <a:buNone/>
              <a:defRPr sz="2800" b="0" kern="1200" cap="none" spc="90" baseline="0">
                <a:solidFill>
                  <a:schemeClr val="tx2"/>
                </a:solidFill>
                <a:latin typeface="+mj-lt"/>
                <a:ea typeface="+mj-ea"/>
                <a:cs typeface="+mj-cs"/>
              </a:defRPr>
            </a:lvl1pPr>
          </a:lstStyle>
          <a:p>
            <a:pPr algn="ctr" defTabSz="914377"/>
            <a:r>
              <a:rPr lang="fr-FR" sz="3733" spc="120">
                <a:solidFill>
                  <a:srgbClr val="333333"/>
                </a:solidFill>
                <a:latin typeface="Montserrat SemiBold"/>
              </a:rPr>
              <a:t>Création d’un composant de formulaire dynamique</a:t>
            </a:r>
            <a:endParaRPr lang="fr-FR" sz="3733" spc="120" dirty="0">
              <a:solidFill>
                <a:srgbClr val="333333"/>
              </a:solidFill>
              <a:latin typeface="Montserrat SemiBold"/>
            </a:endParaRPr>
          </a:p>
        </p:txBody>
      </p:sp>
    </p:spTree>
    <p:extLst>
      <p:ext uri="{BB962C8B-B14F-4D97-AF65-F5344CB8AC3E}">
        <p14:creationId xmlns:p14="http://schemas.microsoft.com/office/powerpoint/2010/main" val="1397733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0999CE-BE6D-73E8-87AA-3FC5E1DCFACF}"/>
              </a:ext>
            </a:extLst>
          </p:cNvPr>
          <p:cNvSpPr>
            <a:spLocks noGrp="1"/>
          </p:cNvSpPr>
          <p:nvPr>
            <p:ph type="title"/>
          </p:nvPr>
        </p:nvSpPr>
        <p:spPr>
          <a:xfrm>
            <a:off x="548777" y="622301"/>
            <a:ext cx="9346611" cy="992047"/>
          </a:xfrm>
        </p:spPr>
        <p:txBody>
          <a:bodyPr/>
          <a:lstStyle/>
          <a:p>
            <a:r>
              <a:rPr lang="fr-FR" dirty="0"/>
              <a:t>Plan de la présentation</a:t>
            </a:r>
          </a:p>
        </p:txBody>
      </p:sp>
      <p:pic>
        <p:nvPicPr>
          <p:cNvPr id="4" name="Image 3" descr="Une image contenant dessin, clipart, illustration, croquis&#10;&#10;Description générée automatiquement">
            <a:extLst>
              <a:ext uri="{FF2B5EF4-FFF2-40B4-BE49-F238E27FC236}">
                <a16:creationId xmlns:a16="http://schemas.microsoft.com/office/drawing/2014/main" id="{B8481698-C5A2-DC91-3CA4-B9E4E24CE708}"/>
              </a:ext>
            </a:extLst>
          </p:cNvPr>
          <p:cNvPicPr>
            <a:picLocks noChangeAspect="1"/>
          </p:cNvPicPr>
          <p:nvPr/>
        </p:nvPicPr>
        <p:blipFill>
          <a:blip r:embed="rId2"/>
          <a:stretch>
            <a:fillRect/>
          </a:stretch>
        </p:blipFill>
        <p:spPr>
          <a:xfrm>
            <a:off x="8576328" y="2118555"/>
            <a:ext cx="2841321" cy="5287819"/>
          </a:xfrm>
          <a:prstGeom prst="rect">
            <a:avLst/>
          </a:prstGeom>
        </p:spPr>
      </p:pic>
      <p:sp>
        <p:nvSpPr>
          <p:cNvPr id="5" name="Titre 1">
            <a:extLst>
              <a:ext uri="{FF2B5EF4-FFF2-40B4-BE49-F238E27FC236}">
                <a16:creationId xmlns:a16="http://schemas.microsoft.com/office/drawing/2014/main" id="{DA598958-0815-3C2B-8E97-DC273B474098}"/>
              </a:ext>
            </a:extLst>
          </p:cNvPr>
          <p:cNvSpPr txBox="1">
            <a:spLocks/>
          </p:cNvSpPr>
          <p:nvPr/>
        </p:nvSpPr>
        <p:spPr>
          <a:xfrm>
            <a:off x="876300" y="1765301"/>
            <a:ext cx="9019088" cy="992047"/>
          </a:xfrm>
          <a:prstGeom prst="rect">
            <a:avLst/>
          </a:prstGeom>
        </p:spPr>
        <p:txBody>
          <a:bodyPr vert="horz" lIns="121920" tIns="60960" rIns="121920" bIns="60960" rtlCol="0" anchor="ctr">
            <a:noAutofit/>
          </a:bodyPr>
          <a:lstStyle>
            <a:lvl1pPr algn="l" defTabSz="685800" rtl="0" eaLnBrk="1" latinLnBrk="0" hangingPunct="1">
              <a:lnSpc>
                <a:spcPct val="90000"/>
              </a:lnSpc>
              <a:spcBef>
                <a:spcPct val="0"/>
              </a:spcBef>
              <a:buNone/>
              <a:defRPr sz="2800" b="0" kern="1200" cap="none" spc="90" baseline="0">
                <a:solidFill>
                  <a:schemeClr val="tx2"/>
                </a:solidFill>
                <a:latin typeface="+mj-lt"/>
                <a:ea typeface="+mj-ea"/>
                <a:cs typeface="+mj-cs"/>
              </a:defRPr>
            </a:lvl1pPr>
          </a:lstStyle>
          <a:p>
            <a:pPr marL="609585" indent="-609585" defTabSz="914377">
              <a:buFont typeface="Wingdings" panose="05000000000000000000" pitchFamily="2" charset="2"/>
              <a:buChar char="Ø"/>
            </a:pPr>
            <a:r>
              <a:rPr lang="fr-FR" sz="3200" spc="120" dirty="0">
                <a:solidFill>
                  <a:srgbClr val="333333"/>
                </a:solidFill>
                <a:latin typeface="Montserrat SemiBold"/>
              </a:rPr>
              <a:t>Explication et cas d’utilisations</a:t>
            </a:r>
          </a:p>
        </p:txBody>
      </p:sp>
      <p:sp>
        <p:nvSpPr>
          <p:cNvPr id="6" name="Titre 1">
            <a:extLst>
              <a:ext uri="{FF2B5EF4-FFF2-40B4-BE49-F238E27FC236}">
                <a16:creationId xmlns:a16="http://schemas.microsoft.com/office/drawing/2014/main" id="{22FE3D4C-D4A8-B3A4-2665-4FD052A6A2A3}"/>
              </a:ext>
            </a:extLst>
          </p:cNvPr>
          <p:cNvSpPr txBox="1">
            <a:spLocks/>
          </p:cNvSpPr>
          <p:nvPr/>
        </p:nvSpPr>
        <p:spPr>
          <a:xfrm>
            <a:off x="876300" y="2685487"/>
            <a:ext cx="9019088" cy="992047"/>
          </a:xfrm>
          <a:prstGeom prst="rect">
            <a:avLst/>
          </a:prstGeom>
        </p:spPr>
        <p:txBody>
          <a:bodyPr vert="horz" lIns="121920" tIns="60960" rIns="121920" bIns="60960" rtlCol="0" anchor="ctr">
            <a:noAutofit/>
          </a:bodyPr>
          <a:lstStyle>
            <a:lvl1pPr algn="l" defTabSz="685800" rtl="0" eaLnBrk="1" latinLnBrk="0" hangingPunct="1">
              <a:lnSpc>
                <a:spcPct val="90000"/>
              </a:lnSpc>
              <a:spcBef>
                <a:spcPct val="0"/>
              </a:spcBef>
              <a:buNone/>
              <a:defRPr sz="2800" b="0" kern="1200" cap="none" spc="90" baseline="0">
                <a:solidFill>
                  <a:schemeClr val="tx2"/>
                </a:solidFill>
                <a:latin typeface="+mj-lt"/>
                <a:ea typeface="+mj-ea"/>
                <a:cs typeface="+mj-cs"/>
              </a:defRPr>
            </a:lvl1pPr>
          </a:lstStyle>
          <a:p>
            <a:pPr marL="609585" indent="-609585" defTabSz="914377">
              <a:buFont typeface="Wingdings" panose="05000000000000000000" pitchFamily="2" charset="2"/>
              <a:buChar char="Ø"/>
            </a:pPr>
            <a:r>
              <a:rPr lang="fr-FR" sz="3200" spc="120" dirty="0">
                <a:solidFill>
                  <a:srgbClr val="333333"/>
                </a:solidFill>
                <a:latin typeface="Montserrat SemiBold"/>
              </a:rPr>
              <a:t>Architecture</a:t>
            </a:r>
          </a:p>
        </p:txBody>
      </p:sp>
      <p:sp>
        <p:nvSpPr>
          <p:cNvPr id="7" name="Titre 1">
            <a:extLst>
              <a:ext uri="{FF2B5EF4-FFF2-40B4-BE49-F238E27FC236}">
                <a16:creationId xmlns:a16="http://schemas.microsoft.com/office/drawing/2014/main" id="{FBC611CC-52C2-B372-C91F-CB61A4AC5E54}"/>
              </a:ext>
            </a:extLst>
          </p:cNvPr>
          <p:cNvSpPr txBox="1">
            <a:spLocks/>
          </p:cNvSpPr>
          <p:nvPr/>
        </p:nvSpPr>
        <p:spPr>
          <a:xfrm>
            <a:off x="876300" y="3685718"/>
            <a:ext cx="9019088" cy="992047"/>
          </a:xfrm>
          <a:prstGeom prst="rect">
            <a:avLst/>
          </a:prstGeom>
        </p:spPr>
        <p:txBody>
          <a:bodyPr vert="horz" lIns="121920" tIns="60960" rIns="121920" bIns="60960" rtlCol="0" anchor="ctr">
            <a:noAutofit/>
          </a:bodyPr>
          <a:lstStyle>
            <a:lvl1pPr algn="l" defTabSz="685800" rtl="0" eaLnBrk="1" latinLnBrk="0" hangingPunct="1">
              <a:lnSpc>
                <a:spcPct val="90000"/>
              </a:lnSpc>
              <a:spcBef>
                <a:spcPct val="0"/>
              </a:spcBef>
              <a:buNone/>
              <a:defRPr sz="2800" b="0" kern="1200" cap="none" spc="90" baseline="0">
                <a:solidFill>
                  <a:schemeClr val="tx2"/>
                </a:solidFill>
                <a:latin typeface="+mj-lt"/>
                <a:ea typeface="+mj-ea"/>
                <a:cs typeface="+mj-cs"/>
              </a:defRPr>
            </a:lvl1pPr>
          </a:lstStyle>
          <a:p>
            <a:pPr marL="609585" indent="-609585" defTabSz="914377">
              <a:buFont typeface="Wingdings" panose="05000000000000000000" pitchFamily="2" charset="2"/>
              <a:buChar char="Ø"/>
            </a:pPr>
            <a:r>
              <a:rPr lang="fr-FR" sz="3200" spc="120" dirty="0">
                <a:solidFill>
                  <a:srgbClr val="333333"/>
                </a:solidFill>
                <a:latin typeface="Montserrat SemiBold"/>
              </a:rPr>
              <a:t>Le composant</a:t>
            </a:r>
          </a:p>
        </p:txBody>
      </p:sp>
      <p:sp>
        <p:nvSpPr>
          <p:cNvPr id="8" name="Titre 1">
            <a:extLst>
              <a:ext uri="{FF2B5EF4-FFF2-40B4-BE49-F238E27FC236}">
                <a16:creationId xmlns:a16="http://schemas.microsoft.com/office/drawing/2014/main" id="{D572DE65-BF13-B5D8-AC78-D24AC31367AE}"/>
              </a:ext>
            </a:extLst>
          </p:cNvPr>
          <p:cNvSpPr txBox="1">
            <a:spLocks/>
          </p:cNvSpPr>
          <p:nvPr/>
        </p:nvSpPr>
        <p:spPr>
          <a:xfrm>
            <a:off x="876300" y="4685949"/>
            <a:ext cx="9019088" cy="992047"/>
          </a:xfrm>
          <a:prstGeom prst="rect">
            <a:avLst/>
          </a:prstGeom>
        </p:spPr>
        <p:txBody>
          <a:bodyPr vert="horz" lIns="121920" tIns="60960" rIns="121920" bIns="60960" rtlCol="0" anchor="ctr">
            <a:noAutofit/>
          </a:bodyPr>
          <a:lstStyle>
            <a:lvl1pPr algn="l" defTabSz="685800" rtl="0" eaLnBrk="1" latinLnBrk="0" hangingPunct="1">
              <a:lnSpc>
                <a:spcPct val="90000"/>
              </a:lnSpc>
              <a:spcBef>
                <a:spcPct val="0"/>
              </a:spcBef>
              <a:buNone/>
              <a:defRPr sz="2800" b="0" kern="1200" cap="none" spc="90" baseline="0">
                <a:solidFill>
                  <a:schemeClr val="tx2"/>
                </a:solidFill>
                <a:latin typeface="+mj-lt"/>
                <a:ea typeface="+mj-ea"/>
                <a:cs typeface="+mj-cs"/>
              </a:defRPr>
            </a:lvl1pPr>
          </a:lstStyle>
          <a:p>
            <a:pPr marL="609585" indent="-609585" defTabSz="914377">
              <a:buFont typeface="Wingdings" panose="05000000000000000000" pitchFamily="2" charset="2"/>
              <a:buChar char="Ø"/>
            </a:pPr>
            <a:r>
              <a:rPr lang="fr-FR" sz="3200" spc="120" dirty="0">
                <a:solidFill>
                  <a:srgbClr val="333333"/>
                </a:solidFill>
                <a:latin typeface="Montserrat SemiBold"/>
              </a:rPr>
              <a:t>Présentation opérationnelle</a:t>
            </a:r>
          </a:p>
        </p:txBody>
      </p:sp>
      <p:sp>
        <p:nvSpPr>
          <p:cNvPr id="9" name="Titre 1">
            <a:extLst>
              <a:ext uri="{FF2B5EF4-FFF2-40B4-BE49-F238E27FC236}">
                <a16:creationId xmlns:a16="http://schemas.microsoft.com/office/drawing/2014/main" id="{8387FBD4-3DD8-07E8-DFC7-BC58B86C0642}"/>
              </a:ext>
            </a:extLst>
          </p:cNvPr>
          <p:cNvSpPr txBox="1">
            <a:spLocks/>
          </p:cNvSpPr>
          <p:nvPr/>
        </p:nvSpPr>
        <p:spPr>
          <a:xfrm>
            <a:off x="876300" y="5739677"/>
            <a:ext cx="9019088" cy="992047"/>
          </a:xfrm>
          <a:prstGeom prst="rect">
            <a:avLst/>
          </a:prstGeom>
        </p:spPr>
        <p:txBody>
          <a:bodyPr vert="horz" lIns="121920" tIns="60960" rIns="121920" bIns="60960" rtlCol="0" anchor="ctr">
            <a:noAutofit/>
          </a:bodyPr>
          <a:lstStyle>
            <a:lvl1pPr algn="l" defTabSz="685800" rtl="0" eaLnBrk="1" latinLnBrk="0" hangingPunct="1">
              <a:lnSpc>
                <a:spcPct val="90000"/>
              </a:lnSpc>
              <a:spcBef>
                <a:spcPct val="0"/>
              </a:spcBef>
              <a:buNone/>
              <a:defRPr sz="2800" b="0" kern="1200" cap="none" spc="90" baseline="0">
                <a:solidFill>
                  <a:schemeClr val="tx2"/>
                </a:solidFill>
                <a:latin typeface="+mj-lt"/>
                <a:ea typeface="+mj-ea"/>
                <a:cs typeface="+mj-cs"/>
              </a:defRPr>
            </a:lvl1pPr>
          </a:lstStyle>
          <a:p>
            <a:pPr marL="609585" indent="-609585" defTabSz="914377">
              <a:buFont typeface="Wingdings" panose="05000000000000000000" pitchFamily="2" charset="2"/>
              <a:buChar char="Ø"/>
            </a:pPr>
            <a:r>
              <a:rPr lang="fr-FR" sz="3200" spc="120" dirty="0">
                <a:solidFill>
                  <a:srgbClr val="333333"/>
                </a:solidFill>
                <a:latin typeface="Montserrat SemiBold"/>
              </a:rPr>
              <a:t>Démonstration pas à pas</a:t>
            </a:r>
          </a:p>
        </p:txBody>
      </p:sp>
    </p:spTree>
    <p:extLst>
      <p:ext uri="{BB962C8B-B14F-4D97-AF65-F5344CB8AC3E}">
        <p14:creationId xmlns:p14="http://schemas.microsoft.com/office/powerpoint/2010/main" val="1618254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BC7374E5-0EA1-DEFF-4491-0D0CDB79CAC5}"/>
              </a:ext>
            </a:extLst>
          </p:cNvPr>
          <p:cNvSpPr>
            <a:spLocks noGrp="1"/>
          </p:cNvSpPr>
          <p:nvPr>
            <p:ph type="title"/>
          </p:nvPr>
        </p:nvSpPr>
        <p:spPr/>
        <p:txBody>
          <a:bodyPr/>
          <a:lstStyle/>
          <a:p>
            <a:r>
              <a:rPr lang="fr-FR" sz="2667" dirty="0"/>
              <a:t>Explication et cas d’utilisation</a:t>
            </a:r>
          </a:p>
        </p:txBody>
      </p:sp>
      <p:sp>
        <p:nvSpPr>
          <p:cNvPr id="18" name="Espace réservé du contenu 17">
            <a:extLst>
              <a:ext uri="{FF2B5EF4-FFF2-40B4-BE49-F238E27FC236}">
                <a16:creationId xmlns:a16="http://schemas.microsoft.com/office/drawing/2014/main" id="{18549DB1-369E-E99F-C10D-EB0878CAF3CA}"/>
              </a:ext>
            </a:extLst>
          </p:cNvPr>
          <p:cNvSpPr>
            <a:spLocks noGrp="1"/>
          </p:cNvSpPr>
          <p:nvPr>
            <p:ph sz="quarter" idx="12"/>
          </p:nvPr>
        </p:nvSpPr>
        <p:spPr/>
        <p:txBody>
          <a:bodyPr/>
          <a:lstStyle/>
          <a:p>
            <a:r>
              <a:rPr lang="fr-FR" dirty="0"/>
              <a:t>Donner la possibilité à des utilisateurs basiques de créer eux-mêmes des formulaires incorporés à leur base de données.</a:t>
            </a:r>
          </a:p>
          <a:p>
            <a:endParaRPr lang="fr-FR" dirty="0"/>
          </a:p>
          <a:p>
            <a:r>
              <a:rPr lang="fr-FR" dirty="0"/>
              <a:t>Définir les champs, leurs types, leur comportement…</a:t>
            </a:r>
          </a:p>
          <a:p>
            <a:endParaRPr lang="fr-FR" dirty="0"/>
          </a:p>
          <a:p>
            <a:r>
              <a:rPr lang="fr-FR" dirty="0"/>
              <a:t>Pas besoin de disposer de rôle donnant </a:t>
            </a:r>
            <a:br>
              <a:rPr lang="fr-FR" dirty="0"/>
            </a:br>
            <a:r>
              <a:rPr lang="fr-FR" dirty="0"/>
              <a:t>droit à modifier les tables et les applications</a:t>
            </a:r>
          </a:p>
          <a:p>
            <a:endParaRPr lang="fr-FR" dirty="0"/>
          </a:p>
          <a:p>
            <a:endParaRPr lang="fr-FR" dirty="0"/>
          </a:p>
        </p:txBody>
      </p:sp>
      <p:pic>
        <p:nvPicPr>
          <p:cNvPr id="2" name="Image 1" descr="Une image contenant clipart, dessin, dessin humoristique, illustration&#10;&#10;Description générée automatiquement">
            <a:extLst>
              <a:ext uri="{FF2B5EF4-FFF2-40B4-BE49-F238E27FC236}">
                <a16:creationId xmlns:a16="http://schemas.microsoft.com/office/drawing/2014/main" id="{D52EBDBD-A2F5-E42F-7C8F-B9CB41AED991}"/>
              </a:ext>
            </a:extLst>
          </p:cNvPr>
          <p:cNvPicPr>
            <a:picLocks noChangeAspect="1"/>
          </p:cNvPicPr>
          <p:nvPr/>
        </p:nvPicPr>
        <p:blipFill>
          <a:blip r:embed="rId2"/>
          <a:stretch>
            <a:fillRect/>
          </a:stretch>
        </p:blipFill>
        <p:spPr>
          <a:xfrm>
            <a:off x="10165843" y="3175000"/>
            <a:ext cx="2060024" cy="3683000"/>
          </a:xfrm>
          <a:prstGeom prst="rect">
            <a:avLst/>
          </a:prstGeom>
        </p:spPr>
      </p:pic>
    </p:spTree>
    <p:extLst>
      <p:ext uri="{BB962C8B-B14F-4D97-AF65-F5344CB8AC3E}">
        <p14:creationId xmlns:p14="http://schemas.microsoft.com/office/powerpoint/2010/main" val="3611467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BC7374E5-0EA1-DEFF-4491-0D0CDB79CAC5}"/>
              </a:ext>
            </a:extLst>
          </p:cNvPr>
          <p:cNvSpPr>
            <a:spLocks noGrp="1"/>
          </p:cNvSpPr>
          <p:nvPr>
            <p:ph type="title"/>
          </p:nvPr>
        </p:nvSpPr>
        <p:spPr/>
        <p:txBody>
          <a:bodyPr/>
          <a:lstStyle/>
          <a:p>
            <a:r>
              <a:rPr lang="fr-FR" sz="2667" dirty="0"/>
              <a:t>Exemples de cas d’utilisation</a:t>
            </a:r>
          </a:p>
        </p:txBody>
      </p:sp>
      <p:sp>
        <p:nvSpPr>
          <p:cNvPr id="18" name="Espace réservé du contenu 17">
            <a:extLst>
              <a:ext uri="{FF2B5EF4-FFF2-40B4-BE49-F238E27FC236}">
                <a16:creationId xmlns:a16="http://schemas.microsoft.com/office/drawing/2014/main" id="{18549DB1-369E-E99F-C10D-EB0878CAF3CA}"/>
              </a:ext>
            </a:extLst>
          </p:cNvPr>
          <p:cNvSpPr>
            <a:spLocks noGrp="1"/>
          </p:cNvSpPr>
          <p:nvPr>
            <p:ph sz="quarter" idx="12"/>
          </p:nvPr>
        </p:nvSpPr>
        <p:spPr/>
        <p:txBody>
          <a:bodyPr>
            <a:normAutofit fontScale="92500" lnSpcReduction="10000"/>
          </a:bodyPr>
          <a:lstStyle/>
          <a:p>
            <a:r>
              <a:rPr lang="fr-FR" dirty="0"/>
              <a:t>Cas où on aurait besoin de formulaires de saisie évolutifs à la main des utilisateurs.</a:t>
            </a:r>
            <a:br>
              <a:rPr lang="fr-FR" dirty="0"/>
            </a:br>
            <a:endParaRPr lang="fr-FR" dirty="0"/>
          </a:p>
          <a:p>
            <a:r>
              <a:rPr lang="fr-FR" dirty="0"/>
              <a:t>Applications de gestion d’une SCI</a:t>
            </a:r>
          </a:p>
          <a:p>
            <a:pPr marL="731502" lvl="1" indent="-457189"/>
            <a:r>
              <a:rPr lang="fr-FR" dirty="0"/>
              <a:t>Ajouter des nouveaux locaux</a:t>
            </a:r>
          </a:p>
          <a:p>
            <a:pPr marL="731502" lvl="1" indent="-457189"/>
            <a:r>
              <a:rPr lang="fr-FR" dirty="0"/>
              <a:t>Réaliser des états des lieux d’entrée et de sortie</a:t>
            </a:r>
          </a:p>
          <a:p>
            <a:br>
              <a:rPr lang="fr-FR" dirty="0"/>
            </a:br>
            <a:r>
              <a:rPr lang="fr-FR" dirty="0"/>
              <a:t>Application de tournée terrain</a:t>
            </a:r>
          </a:p>
          <a:p>
            <a:pPr marL="731502" lvl="1" indent="-457189"/>
            <a:r>
              <a:rPr lang="fr-FR" dirty="0"/>
              <a:t>Contrôle d’un parc de machines </a:t>
            </a:r>
          </a:p>
          <a:p>
            <a:pPr marL="731502" lvl="1" indent="-457189"/>
            <a:r>
              <a:rPr lang="fr-FR" dirty="0"/>
              <a:t>Inspections sécurité/qualité</a:t>
            </a:r>
          </a:p>
          <a:p>
            <a:endParaRPr lang="fr-FR" dirty="0"/>
          </a:p>
          <a:p>
            <a:r>
              <a:rPr lang="fr-FR" dirty="0"/>
              <a:t>Les contrôles métiers ne sont pas forcément </a:t>
            </a:r>
            <a:br>
              <a:rPr lang="fr-FR" dirty="0"/>
            </a:br>
            <a:r>
              <a:rPr lang="fr-FR" dirty="0"/>
              <a:t>standardisés</a:t>
            </a:r>
          </a:p>
        </p:txBody>
      </p:sp>
      <p:pic>
        <p:nvPicPr>
          <p:cNvPr id="2" name="Image 1" descr="Une image contenant clipart, dessin, dessin humoristique, illustration&#10;&#10;Description générée automatiquement">
            <a:extLst>
              <a:ext uri="{FF2B5EF4-FFF2-40B4-BE49-F238E27FC236}">
                <a16:creationId xmlns:a16="http://schemas.microsoft.com/office/drawing/2014/main" id="{D52EBDBD-A2F5-E42F-7C8F-B9CB41AED991}"/>
              </a:ext>
            </a:extLst>
          </p:cNvPr>
          <p:cNvPicPr>
            <a:picLocks noChangeAspect="1"/>
          </p:cNvPicPr>
          <p:nvPr/>
        </p:nvPicPr>
        <p:blipFill>
          <a:blip r:embed="rId2"/>
          <a:stretch>
            <a:fillRect/>
          </a:stretch>
        </p:blipFill>
        <p:spPr>
          <a:xfrm>
            <a:off x="10137427" y="3124200"/>
            <a:ext cx="2088439" cy="3733800"/>
          </a:xfrm>
          <a:prstGeom prst="rect">
            <a:avLst/>
          </a:prstGeom>
        </p:spPr>
      </p:pic>
    </p:spTree>
    <p:extLst>
      <p:ext uri="{BB962C8B-B14F-4D97-AF65-F5344CB8AC3E}">
        <p14:creationId xmlns:p14="http://schemas.microsoft.com/office/powerpoint/2010/main" val="113178703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8|1.1|1.5"/>
</p:tagLst>
</file>

<file path=ppt/tags/tag2.xml><?xml version="1.0" encoding="utf-8"?>
<p:tagLst xmlns:a="http://schemas.openxmlformats.org/drawingml/2006/main" xmlns:r="http://schemas.openxmlformats.org/officeDocument/2006/relationships" xmlns:p="http://schemas.openxmlformats.org/presentationml/2006/main">
  <p:tag name="TIMING" val="|0.8|1.1|1.5"/>
</p:tagLst>
</file>

<file path=ppt/tags/tag3.xml><?xml version="1.0" encoding="utf-8"?>
<p:tagLst xmlns:a="http://schemas.openxmlformats.org/drawingml/2006/main" xmlns:r="http://schemas.openxmlformats.org/officeDocument/2006/relationships" xmlns:p="http://schemas.openxmlformats.org/presentationml/2006/main">
  <p:tag name="TIMING" val="|0.8|0.9"/>
</p:tagLst>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ception personnalisé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3" id="{A27CBA14-79C9-4147-B54D-D1CDFA6A7ECC}" vid="{FA88690D-C47D-D141-9748-5076AC231E5D}"/>
    </a:ext>
  </a:extLst>
</a:theme>
</file>

<file path=ppt/theme/theme4.xml><?xml version="1.0" encoding="utf-8"?>
<a:theme xmlns:a="http://schemas.openxmlformats.org/drawingml/2006/main" name="Thème PowerPoint de DevPoint">
  <a:themeElements>
    <a:clrScheme name="Palette DevPoint 2023">
      <a:dk1>
        <a:srgbClr val="03587B"/>
      </a:dk1>
      <a:lt1>
        <a:sysClr val="window" lastClr="FFFFFF"/>
      </a:lt1>
      <a:dk2>
        <a:srgbClr val="333333"/>
      </a:dk2>
      <a:lt2>
        <a:srgbClr val="ECF4F8"/>
      </a:lt2>
      <a:accent1>
        <a:srgbClr val="1FA8C7"/>
      </a:accent1>
      <a:accent2>
        <a:srgbClr val="F0801B"/>
      </a:accent2>
      <a:accent3>
        <a:srgbClr val="D41C41"/>
      </a:accent3>
      <a:accent4>
        <a:srgbClr val="EBE357"/>
      </a:accent4>
      <a:accent5>
        <a:srgbClr val="68A92B"/>
      </a:accent5>
      <a:accent6>
        <a:srgbClr val="7D438A"/>
      </a:accent6>
      <a:hlink>
        <a:srgbClr val="03587B"/>
      </a:hlink>
      <a:folHlink>
        <a:srgbClr val="7D438A"/>
      </a:folHlink>
    </a:clrScheme>
    <a:fontScheme name="Montserra SemiBold et regular">
      <a:majorFont>
        <a:latin typeface="Montserrat SemiBold"/>
        <a:ea typeface=""/>
        <a:cs typeface=""/>
      </a:majorFont>
      <a:minorFont>
        <a:latin typeface="Montserrat"/>
        <a:ea typeface=""/>
        <a:cs typeface=""/>
      </a:minorFont>
    </a:fontScheme>
    <a:fmtScheme name="Verre de fumée">
      <a:fillStyleLst>
        <a:solidFill>
          <a:schemeClr val="phClr"/>
        </a:solidFill>
        <a:gradFill rotWithShape="1">
          <a:gsLst>
            <a:gs pos="0">
              <a:schemeClr val="phClr">
                <a:tint val="83000"/>
                <a:shade val="100000"/>
                <a:satMod val="100000"/>
              </a:schemeClr>
            </a:gs>
            <a:gs pos="100000">
              <a:schemeClr val="phClr">
                <a:tint val="61000"/>
                <a:alpha val="100000"/>
                <a:satMod val="180000"/>
              </a:schemeClr>
            </a:gs>
          </a:gsLst>
          <a:path path="circle">
            <a:fillToRect l="100000" t="100000" r="100000" b="100000"/>
          </a:path>
        </a:gradFill>
        <a:gradFill rotWithShape="1">
          <a:gsLst>
            <a:gs pos="0">
              <a:schemeClr val="phClr">
                <a:shade val="85000"/>
              </a:schemeClr>
            </a:gs>
            <a:gs pos="100000">
              <a:schemeClr val="phClr">
                <a:tint val="90000"/>
                <a:alpha val="100000"/>
                <a:satMod val="18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effectStyle>
        <a:effectStyle>
          <a:effectLst/>
        </a:effectStyle>
        <a:effectStyle>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powerpoint basique" id="{31C090CA-541A-4D26-A621-D5FD0CC227BF}" vid="{0053474A-4F51-4098-AAAB-A13AEA9F15C7}"/>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5d8cb512-8caa-4c62-a230-b198bf2f1b24">
      <Terms xmlns="http://schemas.microsoft.com/office/infopath/2007/PartnerControls"/>
    </lcf76f155ced4ddcb4097134ff3c332f>
    <TaxCatchAll xmlns="d846f08c-19f0-42fa-9c9e-63f1d88fd12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60FDDD2F733E347B6C86CF7AC2D7005" ma:contentTypeVersion="12" ma:contentTypeDescription="Crée un document." ma:contentTypeScope="" ma:versionID="031622ac5fca1ce8e25552251c30722d">
  <xsd:schema xmlns:xsd="http://www.w3.org/2001/XMLSchema" xmlns:xs="http://www.w3.org/2001/XMLSchema" xmlns:p="http://schemas.microsoft.com/office/2006/metadata/properties" xmlns:ns2="5d8cb512-8caa-4c62-a230-b198bf2f1b24" xmlns:ns3="d846f08c-19f0-42fa-9c9e-63f1d88fd12e" targetNamespace="http://schemas.microsoft.com/office/2006/metadata/properties" ma:root="true" ma:fieldsID="82f0cdf17d41a9a828e4ffa82fcd397f" ns2:_="" ns3:_="">
    <xsd:import namespace="5d8cb512-8caa-4c62-a230-b198bf2f1b24"/>
    <xsd:import namespace="d846f08c-19f0-42fa-9c9e-63f1d88fd12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LengthInSeconds" minOccurs="0"/>
                <xsd:element ref="ns2:MediaServiceOCR"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d8cb512-8caa-4c62-a230-b198bf2f1b2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lcf76f155ced4ddcb4097134ff3c332f" ma:index="17" nillable="true" ma:taxonomy="true" ma:internalName="lcf76f155ced4ddcb4097134ff3c332f" ma:taxonomyFieldName="MediaServiceImageTags" ma:displayName="Balises d’images" ma:readOnly="false" ma:fieldId="{5cf76f15-5ced-4ddc-b409-7134ff3c332f}" ma:taxonomyMulti="true" ma:sspId="c9f72b00-a6ac-4d45-8c7b-c16945e771ea"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846f08c-19f0-42fa-9c9e-63f1d88fd12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320466ca-7a19-4d0a-a2d3-4329d9da2148}" ma:internalName="TaxCatchAll" ma:showField="CatchAllData" ma:web="d846f08c-19f0-42fa-9c9e-63f1d88fd1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D18C74F-8C52-466E-A10D-4AD6BA5C27E3}">
  <ds:schemaRefs>
    <ds:schemaRef ds:uri="d846f08c-19f0-42fa-9c9e-63f1d88fd12e"/>
    <ds:schemaRef ds:uri="5d8cb512-8caa-4c62-a230-b198bf2f1b24"/>
    <ds:schemaRef ds:uri="http://schemas.microsoft.com/office/2006/documentManagement/types"/>
    <ds:schemaRef ds:uri="http://purl.org/dc/terms/"/>
    <ds:schemaRef ds:uri="http://schemas.microsoft.com/office/infopath/2007/PartnerControls"/>
    <ds:schemaRef ds:uri="http://schemas.openxmlformats.org/package/2006/metadata/core-propertie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B8BAFC75-D96C-47C2-A5E2-F94E6C7C32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d8cb512-8caa-4c62-a230-b198bf2f1b24"/>
    <ds:schemaRef ds:uri="d846f08c-19f0-42fa-9c9e-63f1d88fd12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80EE8E1-327A-4CDF-BD4F-6C5C8D6E4E30}">
  <ds:schemaRefs>
    <ds:schemaRef ds:uri="http://schemas.microsoft.com/sharepoint/v3/contenttype/forms"/>
  </ds:schemaRefs>
</ds:datastoreItem>
</file>

<file path=docMetadata/LabelInfo.xml><?xml version="1.0" encoding="utf-8"?>
<clbl:labelList xmlns:clbl="http://schemas.microsoft.com/office/2020/mipLabelMetadata">
  <clbl:label id="{590e805d-c6c2-406e-98d7-2c3d9c62b6f7}" enabled="1" method="Privileged" siteId="{8ff2b1a2-2b26-4d76-941e-32c976e307ce}" contentBits="0" removed="0"/>
  <clbl:label id="{5fae8262-b78e-4366-8929-a5d6aac95320}" enabled="1" method="Standard" siteId="{cf36141c-ddd7-45a7-b073-111f66d0b30c}" contentBits="0" removed="0"/>
</clbl:labelList>
</file>

<file path=docProps/app.xml><?xml version="1.0" encoding="utf-8"?>
<Properties xmlns="http://schemas.openxmlformats.org/officeDocument/2006/extended-properties" xmlns:vt="http://schemas.openxmlformats.org/officeDocument/2006/docPropsVTypes">
  <TotalTime>0</TotalTime>
  <Words>1949</Words>
  <Application>Microsoft Office PowerPoint</Application>
  <PresentationFormat>Widescreen</PresentationFormat>
  <Paragraphs>279</Paragraphs>
  <Slides>37</Slides>
  <Notes>4</Notes>
  <HiddenSlides>0</HiddenSlides>
  <MMClips>1</MMClips>
  <ScaleCrop>false</ScaleCrop>
  <HeadingPairs>
    <vt:vector size="4" baseType="variant">
      <vt:variant>
        <vt:lpstr>Theme</vt:lpstr>
      </vt:variant>
      <vt:variant>
        <vt:i4>4</vt:i4>
      </vt:variant>
      <vt:variant>
        <vt:lpstr>Slide Titles</vt:lpstr>
      </vt:variant>
      <vt:variant>
        <vt:i4>37</vt:i4>
      </vt:variant>
    </vt:vector>
  </HeadingPairs>
  <TitlesOfParts>
    <vt:vector size="41" baseType="lpstr">
      <vt:lpstr>Thème Office</vt:lpstr>
      <vt:lpstr>Conception personnalisée</vt:lpstr>
      <vt:lpstr>Microsoft D365 template</vt:lpstr>
      <vt:lpstr>Thème PowerPoint de DevPoint</vt:lpstr>
      <vt:lpstr>PowerPoint Presentation</vt:lpstr>
      <vt:lpstr>PowerPoint Presentation</vt:lpstr>
      <vt:lpstr>PowerPoint Presentation</vt:lpstr>
      <vt:lpstr>PowerPoint Presentation</vt:lpstr>
      <vt:lpstr>Créez un composant de formulaire dynamique  avec Power Apps Canevas</vt:lpstr>
      <vt:lpstr>PowerPoint Presentation</vt:lpstr>
      <vt:lpstr>Plan de la présentation</vt:lpstr>
      <vt:lpstr>Explication et cas d’utilisation</vt:lpstr>
      <vt:lpstr>Exemples de cas d’utilisation</vt:lpstr>
      <vt:lpstr>Architecture Générale</vt:lpstr>
      <vt:lpstr>Architecture Générale Données Admin</vt:lpstr>
      <vt:lpstr>Architecture Générale Données User</vt:lpstr>
      <vt:lpstr>Fonctionnement  du composant</vt:lpstr>
      <vt:lpstr>PowerPoint Presentation</vt:lpstr>
      <vt:lpstr> Power Platform  &amp; Azure Open AI, de nouvelles opportunités  grâce à l'automatisation et à l'intelligence artificielle.</vt:lpstr>
      <vt:lpstr>Power Platform et Azure Open AI</vt:lpstr>
      <vt:lpstr>PowerPoint Presentation</vt:lpstr>
      <vt:lpstr>PowerPoint Presentation</vt:lpstr>
      <vt:lpstr>Les solutions de Microsoft en matière d'intelligence artificielle</vt:lpstr>
      <vt:lpstr>Microsoft Power Platform</vt:lpstr>
      <vt:lpstr>AI Builder : AI for makers in no-code</vt:lpstr>
      <vt:lpstr>PowerPoint Presentation</vt:lpstr>
      <vt:lpstr>PowerPoint Presentation</vt:lpstr>
      <vt:lpstr>PowerPoint Presentation</vt:lpstr>
      <vt:lpstr>Une interface utilisateur simplifiée et adaptée aux makers no-code</vt:lpstr>
      <vt:lpstr>Utile</vt:lpstr>
      <vt:lpstr>Niveaux des mesures de protection</vt:lpstr>
      <vt:lpstr>Mettre l’humain dans la boucle</vt:lpstr>
      <vt:lpstr>Nouveautés, liens pratiques, …</vt:lpstr>
      <vt:lpstr>Nouveauté</vt:lpstr>
      <vt:lpstr>Nouveauté</vt:lpstr>
      <vt:lpstr>Nouveauté</vt:lpstr>
      <vt:lpstr>Nouveauté</vt:lpstr>
      <vt:lpstr>Nouveauté</vt:lpstr>
      <vt:lpstr>Nouveauté</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Emmanuel GALLIS</dc:creator>
  <cp:lastModifiedBy>David Vachala</cp:lastModifiedBy>
  <cp:revision>2</cp:revision>
  <dcterms:created xsi:type="dcterms:W3CDTF">2022-03-01T10:43:55Z</dcterms:created>
  <dcterms:modified xsi:type="dcterms:W3CDTF">2023-10-04T17:13:14Z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0x010100260FDDD2F733E347B6C86CF7AC2D7005</vt:lpwstr>
  </property>
  <property fmtid="{D5CDD505-2E9C-101B-9397-08002B2CF9AE}" pid="3" name="MediaServiceImageTags">
    <vt:lpwstr/>
  </property>
  <property fmtid="{D5CDD505-2E9C-101B-9397-08002B2CF9AE}" pid="4" name="MSIP_Label_defa4170-0d19-0005-0004-bc88714345d2_Name">
    <vt:lpwstr>defa4170-0d19-0005-0004-bc88714345d2</vt:lpwstr>
  </property>
  <property fmtid="{D5CDD505-2E9C-101B-9397-08002B2CF9AE}" pid="5" name="MSIP_Label_defa4170-0d19-0005-0004-bc88714345d2_Enabled">
    <vt:lpwstr>true</vt:lpwstr>
  </property>
  <property fmtid="{D5CDD505-2E9C-101B-9397-08002B2CF9AE}" pid="6" name="MSIP_Label_defa4170-0d19-0005-0004-bc88714345d2_SetDate">
    <vt:lpwstr>2023-05-30T21:27:25Z</vt:lpwstr>
  </property>
  <property fmtid="{D5CDD505-2E9C-101B-9397-08002B2CF9AE}" pid="7" name="MSIP_Label_defa4170-0d19-0005-0004-bc88714345d2_ContentBits">
    <vt:lpwstr>0</vt:lpwstr>
  </property>
  <property fmtid="{D5CDD505-2E9C-101B-9397-08002B2CF9AE}" pid="8" name="MSIP_Label_defa4170-0d19-0005-0004-bc88714345d2_ActionId">
    <vt:lpwstr>8d6a0b0b-83e3-4985-80b5-c82a3ebc6303</vt:lpwstr>
  </property>
  <property fmtid="{D5CDD505-2E9C-101B-9397-08002B2CF9AE}" pid="9" name="MSIP_Label_defa4170-0d19-0005-0004-bc88714345d2_SiteId">
    <vt:lpwstr>f4b283ed-f5b9-4bbb-9f0d-086957909c68</vt:lpwstr>
  </property>
  <property fmtid="{D5CDD505-2E9C-101B-9397-08002B2CF9AE}" pid="10" name="MSIP_Label_defa4170-0d19-0005-0004-bc88714345d2_Method">
    <vt:lpwstr>Standard</vt:lpwstr>
  </property>
</Properties>
</file>